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83" r:id="rId2"/>
  </p:sldMasterIdLst>
  <p:notesMasterIdLst>
    <p:notesMasterId r:id="rId27"/>
  </p:notesMasterIdLst>
  <p:handoutMasterIdLst>
    <p:handoutMasterId r:id="rId28"/>
  </p:handoutMasterIdLst>
  <p:sldIdLst>
    <p:sldId id="343" r:id="rId3"/>
    <p:sldId id="393" r:id="rId4"/>
    <p:sldId id="422" r:id="rId5"/>
    <p:sldId id="388" r:id="rId6"/>
    <p:sldId id="391" r:id="rId7"/>
    <p:sldId id="407" r:id="rId8"/>
    <p:sldId id="408" r:id="rId9"/>
    <p:sldId id="409" r:id="rId10"/>
    <p:sldId id="410" r:id="rId11"/>
    <p:sldId id="411" r:id="rId12"/>
    <p:sldId id="412" r:id="rId13"/>
    <p:sldId id="414" r:id="rId14"/>
    <p:sldId id="413" r:id="rId15"/>
    <p:sldId id="415" r:id="rId16"/>
    <p:sldId id="417" r:id="rId17"/>
    <p:sldId id="419" r:id="rId18"/>
    <p:sldId id="423" r:id="rId19"/>
    <p:sldId id="406" r:id="rId20"/>
    <p:sldId id="421" r:id="rId21"/>
    <p:sldId id="405" r:id="rId22"/>
    <p:sldId id="424" r:id="rId23"/>
    <p:sldId id="427" r:id="rId24"/>
    <p:sldId id="425" r:id="rId25"/>
    <p:sldId id="3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" initials="C" lastIdx="3" clrIdx="0"/>
  <p:cmAuthor id="1" name="Karen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D0"/>
    <a:srgbClr val="B2CBEA"/>
    <a:srgbClr val="2E3092"/>
    <a:srgbClr val="0026D0"/>
    <a:srgbClr val="0008AD"/>
    <a:srgbClr val="9BBB59"/>
    <a:srgbClr val="CD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367" autoAdjust="0"/>
    <p:restoredTop sz="50000" autoAdjust="0"/>
  </p:normalViewPr>
  <p:slideViewPr>
    <p:cSldViewPr>
      <p:cViewPr>
        <p:scale>
          <a:sx n="125" d="100"/>
          <a:sy n="125" d="100"/>
        </p:scale>
        <p:origin x="-19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928" y="2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Expenses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43-B044-B69A-6BC4AE7683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43-B044-B69A-6BC4AE7683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43-B044-B69A-6BC4AE7683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43-B044-B69A-6BC4AE768364}"/>
              </c:ext>
            </c:extLst>
          </c:dPt>
          <c:dLbls>
            <c:dLbl>
              <c:idx val="0"/>
              <c:layout>
                <c:manualLayout>
                  <c:x val="3.6549707602339075E-2"/>
                  <c:y val="-2.9850746268656716E-2"/>
                </c:manualLayout>
              </c:layout>
              <c:tx>
                <c:rich>
                  <a:bodyPr/>
                  <a:lstStyle/>
                  <a:p>
                    <a:fld id="{AD3385DB-0788-C645-B48A-7FA2F2B76B2A}" type="CATEGORYNAME">
                      <a:rPr lang="en-US" sz="2200" baseline="0" dirty="0"/>
                      <a:pPr/>
                      <a:t>[CATEGORY NAME]</a:t>
                    </a:fld>
                    <a:r>
                      <a:rPr lang="en-US" sz="2200" baseline="0" dirty="0"/>
                      <a:t>
</a:t>
                    </a:r>
                    <a:fld id="{67E575B0-4317-764F-83B1-1FD78BC6C409}" type="PERCENTAGE">
                      <a:rPr lang="en-US" sz="2200" baseline="0" dirty="0"/>
                      <a:pPr/>
                      <a:t>[PERCENTAGE]</a:t>
                    </a:fld>
                    <a:endParaRPr lang="en-US" sz="22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43-B044-B69A-6BC4AE768364}"/>
                </c:ext>
              </c:extLst>
            </c:dLbl>
            <c:dLbl>
              <c:idx val="1"/>
              <c:layout>
                <c:manualLayout>
                  <c:x val="0.1476608187134503"/>
                  <c:y val="-3.73134328358208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43-B044-B69A-6BC4AE768364}"/>
                </c:ext>
              </c:extLst>
            </c:dLbl>
            <c:dLbl>
              <c:idx val="2"/>
              <c:layout>
                <c:manualLayout>
                  <c:x val="-2.4853801169590642E-2"/>
                  <c:y val="2.61194029850746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43-B044-B69A-6BC4AE768364}"/>
                </c:ext>
              </c:extLst>
            </c:dLbl>
            <c:dLbl>
              <c:idx val="3"/>
              <c:layout>
                <c:manualLayout>
                  <c:x val="-3.9473684210526369E-2"/>
                  <c:y val="4.47761194029850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43-B044-B69A-6BC4AE768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Safety</c:v>
                </c:pt>
                <c:pt idx="1">
                  <c:v>Self-Sufficiency</c:v>
                </c:pt>
                <c:pt idx="2">
                  <c:v>Eldercare</c:v>
                </c:pt>
                <c:pt idx="3">
                  <c:v>Youth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17</c:v>
                </c:pt>
                <c:pt idx="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E43-B044-B69A-6BC4AE76836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7E4BE-CA10-4A6D-851B-7FEF3CE13CB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A1259-3927-4DC3-A6E3-C209A239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60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80733-B689-43AA-B7F4-7273DD9B971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5A4E7-67E2-4237-8365-898156B40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20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5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48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75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76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76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5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1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3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3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8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0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74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9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5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1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organize our budget around these 4 areas.   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The areas which were selected based on the insight we have as members of the Advisory Board and a larger network that includes the Office on Aging, Calvert County Public Schools, Homeless Services Board,  Tri-County Veterans Interdisciplinary Team Committee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I’ll provide just a brief description of these programs: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Safety:   Homeless prevention (rental and mortgage arrearages), deposits and first month’s rent, furnace repairs and fill oil tanks, critical medical/oral needs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Self-sufficiency:  education and  job training, transportation and other barriers to employment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Eldercare:  Medical expenses, assistive devices and safe shelter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Youth:  Summer camp, grant for new clothing and eyeglasses, and driver’s education.   Sponsoring a summer enrichment program for kindergartners at PAC</a:t>
            </a:r>
          </a:p>
        </p:txBody>
      </p:sp>
    </p:spTree>
    <p:extLst>
      <p:ext uri="{BB962C8B-B14F-4D97-AF65-F5344CB8AC3E}">
        <p14:creationId xmlns:p14="http://schemas.microsoft.com/office/powerpoint/2010/main" val="2164162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5A4E7-67E2-4237-8365-898156B40F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4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386-4635-494E-8F6A-8AA7034E6CD1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3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AF17-9889-DD47-B3AD-FF45B2E787D5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9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0046-50B7-4044-9504-76A8458629F9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1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4378-C23A-A44D-8BCA-A4BA14B28D5E}" type="datetime1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4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1A67-0D99-434B-9513-9F558AC69EC6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D29F-5E7E-4644-815E-3ECE9EAD33EA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12700" cap="flat">
            <a:solidFill>
              <a:srgbClr val="008AD0"/>
            </a:solidFill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lvertFamAdvo_mark_onl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731520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29C2-7537-504B-9889-D01177BDC285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1D76-AD4C-F343-8D1F-56B9911020A3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1DB7-E875-3047-AE0C-CF7DE94F1327}" type="datetime1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19A5-695B-0440-9603-5DB2AEAC8A61}" type="datetime1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121-1DC2-A344-BA38-22ADCA5D8713}" type="datetime1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03DB-F5A5-A641-94C0-0C780C18CF40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53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9496-35FF-3547-BF6D-74346A68D137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AB0-3905-7147-B529-DC741906AD9D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A716-2511-B541-9AE2-1D5740EDE2B5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3676-DE38-784E-A280-9ACAB55285A2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AFE5-D13A-4347-8150-536C6ADAE82E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7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7B1B-DD1B-E740-A54A-CADAAF682E02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4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5121-2240-054F-8737-E3A202CD3994}" type="datetime1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A0CD-E819-2B4C-AA7A-C7B87F82AAA7}" type="datetime1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0811-D1BC-E64C-BC2D-B0657FE3E237}" type="datetime1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9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EE2F-B5CE-B04A-919C-E0F45DF213DA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2F33-8EC1-C441-AB18-A24A71E3A9A2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6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389D-140E-EE43-AAFE-283EB7FE696D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4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3C389D-140E-EE43-AAFE-283EB7FE696D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36B8767-2E13-C04E-96CA-C47B3CB8C5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143128" y="3733800"/>
            <a:ext cx="2857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Karen Lane, Chair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410.980.7814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k.lane@calfam.org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www.calfam.org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703270" y="1646010"/>
            <a:ext cx="5737469" cy="1404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Calvert County Best Practices</a:t>
            </a:r>
          </a:p>
          <a:p>
            <a:pPr algn="ctr">
              <a:lnSpc>
                <a:spcPct val="14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24, 2019</a:t>
            </a:r>
          </a:p>
        </p:txBody>
      </p:sp>
      <p:pic>
        <p:nvPicPr>
          <p:cNvPr id="8" name="Picture 7" descr="CalvertFamAdvo_horizont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38800"/>
            <a:ext cx="349263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6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429000"/>
          </a:xfrm>
        </p:spPr>
        <p:txBody>
          <a:bodyPr>
            <a:noAutofit/>
          </a:bodyPr>
          <a:lstStyle/>
          <a:p>
            <a:pPr marL="230188" indent="-230188">
              <a:spcBef>
                <a:spcPts val="12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2014 have provided $300,000 in assistance</a:t>
            </a:r>
          </a:p>
          <a:p>
            <a:pPr marL="230188" indent="-230188">
              <a:spcBef>
                <a:spcPts val="1200"/>
              </a:spcBef>
              <a:spcAft>
                <a:spcPts val="1200"/>
              </a:spcAft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Impacted over 250 families and additional 300  children</a:t>
            </a:r>
          </a:p>
          <a:p>
            <a:pPr marL="230188" indent="-230188">
              <a:spcBef>
                <a:spcPts val="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Raised start-up funding to support opening of the Child Advocacy </a:t>
            </a:r>
          </a:p>
          <a:p>
            <a:pPr marL="0" indent="0">
              <a:spcBef>
                <a:spcPts val="0"/>
              </a:spcBef>
              <a:buNone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Center</a:t>
            </a:r>
          </a:p>
          <a:p>
            <a:pPr marL="429768">
              <a:spcAft>
                <a:spcPts val="600"/>
              </a:spcAft>
            </a:pPr>
            <a:endParaRPr lang="en-US" sz="2000" dirty="0"/>
          </a:p>
          <a:p>
            <a:pPr marL="86868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520539-526C-8C4D-A048-F1CFEB7375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2"/>
          <a:stretch/>
        </p:blipFill>
        <p:spPr>
          <a:xfrm>
            <a:off x="4724400" y="4812453"/>
            <a:ext cx="3657600" cy="1652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471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D428DA-E63E-4F47-AB8A-F4BDB823E9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6" y="1804174"/>
            <a:ext cx="3893634" cy="2920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A4A45A-1A4E-504C-8D05-2272D9DEB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33" y="3216662"/>
            <a:ext cx="3893635" cy="2920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044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EDEC99-9C2C-D345-93A6-800D3F431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3" b="17409"/>
          <a:stretch/>
        </p:blipFill>
        <p:spPr>
          <a:xfrm>
            <a:off x="464341" y="1709928"/>
            <a:ext cx="2638519" cy="270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3BC71C-6863-5A4A-9005-BB1B189552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8920"/>
          <a:stretch/>
        </p:blipFill>
        <p:spPr>
          <a:xfrm>
            <a:off x="2825671" y="3886200"/>
            <a:ext cx="2871807" cy="2707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27176A-E59D-254A-80FD-576744CF46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89" y="1904641"/>
            <a:ext cx="3353279" cy="2514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40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162800" cy="2362200"/>
          </a:xfrm>
        </p:spPr>
        <p:txBody>
          <a:bodyPr>
            <a:noAutofit/>
          </a:bodyPr>
          <a:lstStyle/>
          <a:p>
            <a:pPr marL="230188" indent="-230188"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Affordable Housing</a:t>
            </a:r>
          </a:p>
          <a:p>
            <a:pPr marL="230188" indent="-230188"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</a:p>
          <a:p>
            <a:pPr marL="230188" indent="-230188"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Health Care</a:t>
            </a:r>
          </a:p>
          <a:p>
            <a:pPr marL="429768">
              <a:spcAft>
                <a:spcPts val="600"/>
              </a:spcAft>
            </a:pPr>
            <a:endParaRPr lang="en-US" sz="2000" dirty="0"/>
          </a:p>
          <a:p>
            <a:pPr marL="86868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9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0" y="1531620"/>
            <a:ext cx="8229600" cy="444368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Continue to work to:</a:t>
            </a:r>
          </a:p>
          <a:p>
            <a:pPr lvl="1" indent="0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Reduce the number of homeless families</a:t>
            </a:r>
          </a:p>
          <a:p>
            <a:pPr lvl="1" indent="0">
              <a:spcBef>
                <a:spcPts val="120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 the safety and well-being of residents living in  poverty </a:t>
            </a:r>
          </a:p>
          <a:p>
            <a:pPr lvl="1" indent="0">
              <a:spcBef>
                <a:spcPts val="120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 the ability of at-risk adults to become self-sufficient</a:t>
            </a:r>
          </a:p>
          <a:p>
            <a:pPr lvl="1" indent="0">
              <a:spcBef>
                <a:spcPts val="1200"/>
              </a:spcBef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Increase opportunities for homeless &amp; at-risk youth</a:t>
            </a:r>
          </a:p>
          <a:p>
            <a:pPr lvl="1" indent="0">
              <a:spcBef>
                <a:spcPts val="120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 collaboration with like-minded organizations to improve the availability and effectiveness of services</a:t>
            </a:r>
          </a:p>
          <a:p>
            <a:pPr lvl="1" indent="0">
              <a:spcBef>
                <a:spcPts val="1200"/>
              </a:spcBef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29768">
              <a:spcAft>
                <a:spcPts val="600"/>
              </a:spcAft>
            </a:pPr>
            <a:endParaRPr lang="en-US" sz="2000" dirty="0"/>
          </a:p>
          <a:p>
            <a:pPr marL="86868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405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MASSB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76600"/>
          </a:xfrm>
        </p:spPr>
        <p:txBody>
          <a:bodyPr>
            <a:noAutofit/>
          </a:bodyPr>
          <a:lstStyle/>
          <a:p>
            <a:pPr marL="230188" indent="-230188">
              <a:spcBef>
                <a:spcPct val="500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24-25, Hilton Garden Inn,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Solomons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indent="-230188">
              <a:spcBef>
                <a:spcPct val="500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Dept. of Human Services Secretary Padilla keynote speaker</a:t>
            </a:r>
          </a:p>
          <a:p>
            <a:pPr marL="230188" indent="-230188">
              <a:spcBef>
                <a:spcPct val="500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PATRIOT to be honored as “Community Partner of the Year”   </a:t>
            </a:r>
          </a:p>
          <a:p>
            <a:pPr marL="429768">
              <a:spcAft>
                <a:spcPts val="60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868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348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733800"/>
          </a:xfrm>
        </p:spPr>
        <p:txBody>
          <a:bodyPr>
            <a:noAutofit/>
          </a:bodyPr>
          <a:lstStyle/>
          <a:p>
            <a:pPr marL="230188" indent="-230188">
              <a:spcBef>
                <a:spcPct val="500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Calvert Family Advocates is the nonprofit component of the Advisory Board</a:t>
            </a:r>
          </a:p>
          <a:p>
            <a:pPr marL="230188" indent="-230188">
              <a:spcBef>
                <a:spcPct val="500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collaborate with state and local agencies; and other nonprofits to help our neighbors live stable and self-sufficient lives</a:t>
            </a:r>
          </a:p>
          <a:p>
            <a:pPr marL="230188" indent="-230188">
              <a:spcBef>
                <a:spcPct val="500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a community resource</a:t>
            </a:r>
          </a:p>
          <a:p>
            <a:pPr marL="429768">
              <a:spcAft>
                <a:spcPts val="600"/>
              </a:spcAft>
            </a:pPr>
            <a:endParaRPr lang="en-US" sz="2000" dirty="0"/>
          </a:p>
          <a:p>
            <a:pPr marL="86868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003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8575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II:  Fundraising &amp; Outreach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Fundraising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 Bowl fundraiser - $1,000/board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Mailing in November - $4,000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 Thrift Store Grants - $8,000-$10,000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Calvert County Women’s Giving Group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8AD0"/>
              </a:buClr>
              <a:buFont typeface="Arial" panose="020B0604020202020204" pitchFamily="34" charset="0"/>
              <a:buChar char="–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Brew &amp; Q Fundraiser - $7000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8AD0"/>
              </a:buClr>
              <a:buFont typeface="Arial" panose="020B0604020202020204" pitchFamily="34" charset="0"/>
              <a:buChar char="–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Basket Bingo - $7000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support best option for small boards   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37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9928"/>
            <a:ext cx="83820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Donor focused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8AD0"/>
              </a:buClr>
              <a:buFont typeface="Arial" panose="020B0604020202020204" pitchFamily="34" charset="0"/>
              <a:buChar char="–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of Commerce events (i.e. golf tournament)</a:t>
            </a:r>
          </a:p>
          <a:p>
            <a:pPr lvl="1" indent="0">
              <a:spcBef>
                <a:spcPts val="200"/>
              </a:spcBef>
              <a:spcAft>
                <a:spcPts val="200"/>
              </a:spcAft>
              <a:buClr>
                <a:srgbClr val="008AD0"/>
              </a:buClr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focused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8AD0"/>
              </a:buClr>
              <a:buFont typeface="Arial" panose="020B0604020202020204" pitchFamily="34" charset="0"/>
              <a:buChar char="–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Resource Fair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8AD0"/>
              </a:buClr>
              <a:buFont typeface="Arial" panose="020B0604020202020204" pitchFamily="34" charset="0"/>
              <a:buChar char="–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Family-friendly community events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8AD0"/>
              </a:buClr>
              <a:buFont typeface="Arial" panose="020B0604020202020204" pitchFamily="34" charset="0"/>
              <a:buChar char="–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pantry partnerships</a:t>
            </a:r>
          </a:p>
          <a:p>
            <a:pPr marL="548640" lvl="2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37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37" y="2362200"/>
            <a:ext cx="8229600" cy="23622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Grab &amp; Go Brief 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Outreach &amp; Fundraising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Thoughts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9768">
              <a:spcAft>
                <a:spcPts val="600"/>
              </a:spcAft>
            </a:pPr>
            <a:endParaRPr lang="en-US" sz="2000" dirty="0"/>
          </a:p>
          <a:p>
            <a:pPr marL="86868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9484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4248"/>
            <a:ext cx="40386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Plan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Grab &amp; Go Brief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Need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Process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Release Form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Testimonials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02AB402-B428-7943-B218-48FA2A9EF8B8}"/>
              </a:ext>
            </a:extLst>
          </p:cNvPr>
          <p:cNvSpPr txBox="1">
            <a:spLocks/>
          </p:cNvSpPr>
          <p:nvPr/>
        </p:nvSpPr>
        <p:spPr>
          <a:xfrm>
            <a:off x="4724400" y="1984248"/>
            <a:ext cx="4038600" cy="4416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Letters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page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Cards (donated)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Tablecloth (donated)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Postcards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Data/Metrics </a:t>
            </a:r>
          </a:p>
        </p:txBody>
      </p:sp>
    </p:spTree>
    <p:extLst>
      <p:ext uri="{BB962C8B-B14F-4D97-AF65-F5344CB8AC3E}">
        <p14:creationId xmlns:p14="http://schemas.microsoft.com/office/powerpoint/2010/main" val="40760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8575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III:  Final Thoughts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901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Thoughts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114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Build relationships based on trust and respect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Cultivate corporate sponsors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 smart, not hard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Don’t reinvent the wheel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Biggest challenge – board development!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799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69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CF08F8-CF24-6046-B837-CF0768C26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" y="3657600"/>
            <a:ext cx="3657599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EC310FA-EE30-9848-A461-8D6091186D2A}"/>
              </a:ext>
            </a:extLst>
          </p:cNvPr>
          <p:cNvSpPr txBox="1">
            <a:spLocks/>
          </p:cNvSpPr>
          <p:nvPr/>
        </p:nvSpPr>
        <p:spPr>
          <a:xfrm>
            <a:off x="574289" y="1828800"/>
            <a:ext cx="40386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“Ms. Thomas was so excited. Thank you for all you do for our customers! Makes my job rewarding.”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1F22201-7917-AB4F-8DB6-D10436FDC0D4}"/>
              </a:ext>
            </a:extLst>
          </p:cNvPr>
          <p:cNvSpPr txBox="1">
            <a:spLocks/>
          </p:cNvSpPr>
          <p:nvPr/>
        </p:nvSpPr>
        <p:spPr>
          <a:xfrm>
            <a:off x="4648200" y="1828800"/>
            <a:ext cx="40386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just wanted to say how thankful Adult Services is for the help you have provided. You have made such a difference in the lives of our customers and you have provided us with hope – we don’t always have to turn people away because there are no funds.”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3C219C0-E578-EC4F-AE5A-9EBAD26F9F31}"/>
              </a:ext>
            </a:extLst>
          </p:cNvPr>
          <p:cNvSpPr txBox="1">
            <a:spLocks/>
          </p:cNvSpPr>
          <p:nvPr/>
        </p:nvSpPr>
        <p:spPr>
          <a:xfrm>
            <a:off x="604026" y="5222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more thing…</a:t>
            </a:r>
          </a:p>
        </p:txBody>
      </p:sp>
    </p:spTree>
    <p:extLst>
      <p:ext uri="{BB962C8B-B14F-4D97-AF65-F5344CB8AC3E}">
        <p14:creationId xmlns:p14="http://schemas.microsoft.com/office/powerpoint/2010/main" val="259994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3200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K.Lane@calfam.org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91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185416"/>
            <a:ext cx="8610600" cy="2667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I:  Grab &amp; Go Brief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Tailored for the Board of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Calvert County Commissioners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53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Calvert County is one of the wealthiest counties in the nation, with a median household income of $100,350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however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Lucida Grande"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2018, 311 homeless heads of households applying for services cited Calvert County as their last address (household size 1 to 11 persons)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Lucida Grande"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2018-2019 school year, 220 children qualified as homeless as defined by the McKinney-Vento Homeless Assistance Act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Lucida Grande"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One-third of Calvert families are at poverty level or earn less than the basic cost of living for our county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024518"/>
            <a:ext cx="71384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1" indent="-228600">
              <a:buFontTx/>
              <a:buAutoNum type="arabicParenBoth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2018  estimate from the American Community Survey, U.S. Census Bureau </a:t>
            </a:r>
          </a:p>
          <a:p>
            <a:pPr marL="228600" lvl="1" indent="-228600">
              <a:buFontTx/>
              <a:buAutoNum type="arabicParenBoth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2018 Survey of Services to Homeless Persons in Calvert County, Calvert County Department of Community Resources </a:t>
            </a:r>
          </a:p>
          <a:p>
            <a:pPr marL="228600" lvl="1" indent="-228600">
              <a:buFontTx/>
              <a:buAutoNum type="arabicParenBoth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2017 United Way ALICE (Asset Limited, Income Constrained, Employed) Report</a:t>
            </a:r>
          </a:p>
        </p:txBody>
      </p:sp>
    </p:spTree>
    <p:extLst>
      <p:ext uri="{BB962C8B-B14F-4D97-AF65-F5344CB8AC3E}">
        <p14:creationId xmlns:p14="http://schemas.microsoft.com/office/powerpoint/2010/main" val="396781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3764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awareness of Calvert Family Advocates’ role in addressing key areas of need in advance of state-wide social services conference to be held 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Solomons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/>
              <a:t> 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20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8901"/>
            <a:ext cx="7924800" cy="4724400"/>
          </a:xfrm>
        </p:spPr>
        <p:txBody>
          <a:bodyPr>
            <a:normAutofit/>
          </a:bodyPr>
          <a:lstStyle/>
          <a:p>
            <a:pPr marL="230188" indent="-230188">
              <a:spcBef>
                <a:spcPct val="500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Advisory Board is a member of the Maryland Association of Social Services Boards (MASSB)  </a:t>
            </a:r>
          </a:p>
          <a:p>
            <a:pPr marL="230188" indent="-230188">
              <a:spcBef>
                <a:spcPct val="500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MASSB Foundation 501(c)3 </a:t>
            </a:r>
          </a:p>
          <a:p>
            <a:pPr marL="230188" indent="-230188">
              <a:spcBef>
                <a:spcPct val="500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Calvert Family Advocates (CFA) is a component fund of MASSB Foundation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/>
              <a:t> 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5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Calvert Family Advocates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8901"/>
            <a:ext cx="7924800" cy="4724400"/>
          </a:xfrm>
        </p:spPr>
        <p:txBody>
          <a:bodyPr>
            <a:normAutofit/>
          </a:bodyPr>
          <a:lstStyle/>
          <a:p>
            <a:pPr marL="230188" indent="-230188">
              <a:spcBef>
                <a:spcPct val="500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 is to improve lives of Calvert County’s most vulnerable citizens by helping them help themselves</a:t>
            </a:r>
          </a:p>
          <a:p>
            <a:pPr marL="230188" indent="-230188">
              <a:spcBef>
                <a:spcPct val="500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Fundraise to “close the gaps”</a:t>
            </a:r>
          </a:p>
          <a:p>
            <a:pPr marL="230188" indent="-230188">
              <a:spcBef>
                <a:spcPct val="500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Accepts referrals from Dept. of Social Services and Calvert County Public Schools</a:t>
            </a:r>
          </a:p>
          <a:p>
            <a:pPr marL="230188" indent="-230188">
              <a:spcBef>
                <a:spcPct val="50000"/>
              </a:spcBef>
              <a:buFontTx/>
              <a:buChar char="•"/>
              <a:tabLst>
                <a:tab pos="230188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for state, local, nonprofit collaboration 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/>
              <a:t> 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03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Funds*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E8B203A1-60A2-5140-A831-F48318C74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769160"/>
              </p:ext>
            </p:extLst>
          </p:nvPr>
        </p:nvGraphicFramePr>
        <p:xfrm>
          <a:off x="152400" y="2331224"/>
          <a:ext cx="8686800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A4367D-60B7-9947-908E-FAEF8C7E77BB}"/>
              </a:ext>
            </a:extLst>
          </p:cNvPr>
          <p:cNvSpPr txBox="1"/>
          <p:nvPr/>
        </p:nvSpPr>
        <p:spPr>
          <a:xfrm>
            <a:off x="426720" y="6216134"/>
            <a:ext cx="25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*Percent of Expenditures</a:t>
            </a:r>
          </a:p>
        </p:txBody>
      </p:sp>
    </p:spTree>
    <p:extLst>
      <p:ext uri="{BB962C8B-B14F-4D97-AF65-F5344CB8AC3E}">
        <p14:creationId xmlns:p14="http://schemas.microsoft.com/office/powerpoint/2010/main" val="295645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Fundraising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362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Corporate and individual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Small fundraisers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95% of funds go to programs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9768">
              <a:spcAft>
                <a:spcPts val="600"/>
              </a:spcAft>
            </a:pPr>
            <a:endParaRPr lang="en-US" sz="2000" dirty="0"/>
          </a:p>
          <a:p>
            <a:pPr marL="86868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57DD-F2A6-4BE1-AB8A-2F7D985989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420370-AE75-554B-8D9D-89AAF5332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3092917" cy="2751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66523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arity">
  <a:themeElements>
    <a:clrScheme name="CFA Custom">
      <a:dk1>
        <a:sysClr val="windowText" lastClr="000000"/>
      </a:dk1>
      <a:lt1>
        <a:sysClr val="window" lastClr="FFFFFF"/>
      </a:lt1>
      <a:dk2>
        <a:srgbClr val="242852"/>
      </a:dk2>
      <a:lt2>
        <a:srgbClr val="B2CBEA"/>
      </a:lt2>
      <a:accent1>
        <a:srgbClr val="008AD0"/>
      </a:accent1>
      <a:accent2>
        <a:srgbClr val="297FD5"/>
      </a:accent2>
      <a:accent3>
        <a:srgbClr val="7F8FA9"/>
      </a:accent3>
      <a:accent4>
        <a:srgbClr val="2E3092"/>
      </a:accent4>
      <a:accent5>
        <a:srgbClr val="6CA843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24336</TotalTime>
  <Words>873</Words>
  <Application>Microsoft Office PowerPoint</Application>
  <PresentationFormat>On-screen Show (4:3)</PresentationFormat>
  <Paragraphs>175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Clarity</vt:lpstr>
      <vt:lpstr>PowerPoint Presentation</vt:lpstr>
      <vt:lpstr>Outline</vt:lpstr>
      <vt:lpstr>Part I:  Grab &amp; Go Brief  Tailored for the Board of  Calvert County Commissioners</vt:lpstr>
      <vt:lpstr>The Need</vt:lpstr>
      <vt:lpstr>Purpose</vt:lpstr>
      <vt:lpstr>Introduction</vt:lpstr>
      <vt:lpstr>Calvert Family Advocates</vt:lpstr>
      <vt:lpstr>Distribution of Funds*</vt:lpstr>
      <vt:lpstr>Fundraising</vt:lpstr>
      <vt:lpstr>Impact</vt:lpstr>
      <vt:lpstr>Partnerships</vt:lpstr>
      <vt:lpstr>Partnerships</vt:lpstr>
      <vt:lpstr>Issues</vt:lpstr>
      <vt:lpstr>Future Plans</vt:lpstr>
      <vt:lpstr>MASSB Conference</vt:lpstr>
      <vt:lpstr>Summary</vt:lpstr>
      <vt:lpstr>Part II:  Fundraising &amp; Outreach</vt:lpstr>
      <vt:lpstr>Fundraising</vt:lpstr>
      <vt:lpstr>Outreach</vt:lpstr>
      <vt:lpstr>Tools</vt:lpstr>
      <vt:lpstr>Part III:  Final Thoughts</vt:lpstr>
      <vt:lpstr>Final Thoughts </vt:lpstr>
      <vt:lpstr> </vt:lpstr>
      <vt:lpstr>Questions?   K.Lane@calfam.org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Calvert Family Advocates</dc:title>
  <dc:creator>CHRIS</dc:creator>
  <cp:lastModifiedBy>CHRIS</cp:lastModifiedBy>
  <cp:revision>930</cp:revision>
  <cp:lastPrinted>2017-11-19T20:44:52Z</cp:lastPrinted>
  <dcterms:created xsi:type="dcterms:W3CDTF">2014-01-10T16:33:52Z</dcterms:created>
  <dcterms:modified xsi:type="dcterms:W3CDTF">2019-10-29T18:56:00Z</dcterms:modified>
</cp:coreProperties>
</file>