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259" r:id="rId6"/>
    <p:sldId id="260" r:id="rId7"/>
    <p:sldId id="257" r:id="rId8"/>
    <p:sldId id="334" r:id="rId9"/>
    <p:sldId id="335" r:id="rId10"/>
    <p:sldId id="333" r:id="rId11"/>
    <p:sldId id="330" r:id="rId12"/>
    <p:sldId id="323" r:id="rId13"/>
    <p:sldId id="279" r:id="rId14"/>
    <p:sldId id="277" r:id="rId15"/>
    <p:sldId id="308" r:id="rId16"/>
    <p:sldId id="303" r:id="rId17"/>
    <p:sldId id="280" r:id="rId18"/>
    <p:sldId id="331" r:id="rId19"/>
    <p:sldId id="295" r:id="rId20"/>
    <p:sldId id="298" r:id="rId21"/>
    <p:sldId id="292" r:id="rId22"/>
    <p:sldId id="294" r:id="rId23"/>
    <p:sldId id="299" r:id="rId24"/>
    <p:sldId id="336" r:id="rId25"/>
    <p:sldId id="289" r:id="rId26"/>
    <p:sldId id="322" r:id="rId27"/>
    <p:sldId id="328" r:id="rId28"/>
    <p:sldId id="313" r:id="rId29"/>
    <p:sldId id="26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75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hhsvnxdata\shared\CYF\CWS-POB\CJAMSData\State%20Stats\Work%20compiled%20for%20State%20Stats\2024\October%202023\OOH\OOH%20Milestone%20(download%2010.01.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hhsvnxdata\shared\CYF\CWS-POB\CJAMSData\State%20Stats\Work%20compiled%20for%20State%20Stats\2024\October%202023\OOH\OOH%20Milestone%20(download%2010.01.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hhsvnxdata\shared\CYF\CWS-POB\CJAMSData\State%20Stats\Work%20compiled%20for%20State%20Stats\2024\October%202023\OOH\OOH%20Milestone%20(download%2010.01.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hhsvnxdata\shared\CYF\CWS-POB\CJAMSData\State%20Stats\Work%20compiled%20for%20State%20Stats\2024\October%202023\OOH\OOH%20Milestone%20(download%2010.01.2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hhsvnxdata\shared\CYF\CWS-POB\CJAMSData\State%20Stats\Work%20compiled%20for%20State%20Stats\2024\October%202023\OOH\OOH%20Milestone%20(download%2010.01.2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hhsvnxdata\shared\CYF\CWS-POB\CJAMSData\State%20Stats\Work%20compiled%20for%20State%20Stats\2024\October%202023\OOH\OOH%20Milestone%20(download%2010.01.2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hhsvnxdata\shared\CYF\CWS-POB\CJAMSData\State%20Stats\Work%20compiled%20for%20State%20Stats\2024\October%202023\OOH\OOH%20Milestone%20(download%2010.01.2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hhsvnxdata\shared\CYF\CWS-POB\CJAMSData\State%20Stats\Work%20compiled%20for%20State%20Stats\2024\October%202023\OOH\OOH%20Milestone%20(download%2010.01.23).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OOH Youth Ages</a:t>
            </a:r>
            <a:r>
              <a:rPr lang="en-US" sz="2000" baseline="0" dirty="0"/>
              <a:t> 16 - 21</a:t>
            </a:r>
            <a:endParaRPr lang="en-US" sz="20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'Age - Race'!$B$3</c:f>
              <c:strCache>
                <c:ptCount val="1"/>
                <c:pt idx="0">
                  <c:v>Count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'Age - Race'!$A$4:$A$8</c:f>
              <c:numCache>
                <c:formatCode>###0</c:formatCode>
                <c:ptCount val="5"/>
                <c:pt idx="0">
                  <c:v>16</c:v>
                </c:pt>
                <c:pt idx="1">
                  <c:v>17</c:v>
                </c:pt>
                <c:pt idx="2">
                  <c:v>18</c:v>
                </c:pt>
                <c:pt idx="3">
                  <c:v>19</c:v>
                </c:pt>
                <c:pt idx="4">
                  <c:v>20</c:v>
                </c:pt>
              </c:numCache>
            </c:numRef>
          </c:cat>
          <c:val>
            <c:numRef>
              <c:f>'Age - Race'!$B$4:$B$8</c:f>
              <c:numCache>
                <c:formatCode>General</c:formatCode>
                <c:ptCount val="5"/>
                <c:pt idx="0">
                  <c:v>20</c:v>
                </c:pt>
                <c:pt idx="1">
                  <c:v>31</c:v>
                </c:pt>
                <c:pt idx="2">
                  <c:v>25</c:v>
                </c:pt>
                <c:pt idx="3">
                  <c:v>11</c:v>
                </c:pt>
                <c:pt idx="4">
                  <c:v>10</c:v>
                </c:pt>
              </c:numCache>
            </c:numRef>
          </c:val>
          <c:extLst>
            <c:ext xmlns:c16="http://schemas.microsoft.com/office/drawing/2014/chart" uri="{C3380CC4-5D6E-409C-BE32-E72D297353CC}">
              <c16:uniqueId val="{00000000-6272-41DF-ACEE-062E4498532D}"/>
            </c:ext>
          </c:extLst>
        </c:ser>
        <c:dLbls>
          <c:dLblPos val="outEnd"/>
          <c:showLegendKey val="0"/>
          <c:showVal val="1"/>
          <c:showCatName val="0"/>
          <c:showSerName val="0"/>
          <c:showPercent val="0"/>
          <c:showBubbleSize val="0"/>
        </c:dLbls>
        <c:gapWidth val="219"/>
        <c:overlap val="-27"/>
        <c:axId val="1906906191"/>
        <c:axId val="1832910543"/>
      </c:barChart>
      <c:catAx>
        <c:axId val="1906906191"/>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Age</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832910543"/>
        <c:crosses val="autoZero"/>
        <c:auto val="1"/>
        <c:lblAlgn val="ctr"/>
        <c:lblOffset val="100"/>
        <c:noMultiLvlLbl val="0"/>
      </c:catAx>
      <c:valAx>
        <c:axId val="18329105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90690619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OOH Youth Ages</a:t>
            </a:r>
            <a:r>
              <a:rPr lang="en-US" sz="1600" baseline="0" dirty="0"/>
              <a:t> 16 - 21: </a:t>
            </a:r>
            <a:r>
              <a:rPr lang="en-US" sz="1600" b="1" baseline="0" dirty="0"/>
              <a:t>Race</a:t>
            </a:r>
            <a:endParaRPr lang="en-US" sz="1600" b="1" dirty="0"/>
          </a:p>
        </c:rich>
      </c:tx>
      <c:layout>
        <c:manualLayout>
          <c:xMode val="edge"/>
          <c:yMode val="edge"/>
          <c:x val="0.26979515828677841"/>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'Age - Race'!$B$18</c:f>
              <c:strCache>
                <c:ptCount val="1"/>
                <c:pt idx="0">
                  <c:v>Count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3DC-4BD7-BE4C-AB064B3BE340}"/>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F3DC-4BD7-BE4C-AB064B3BE340}"/>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F3DC-4BD7-BE4C-AB064B3BE340}"/>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F3DC-4BD7-BE4C-AB064B3BE340}"/>
              </c:ext>
            </c:extLst>
          </c:dPt>
          <c:dLbls>
            <c:dLbl>
              <c:idx val="0"/>
              <c:layout>
                <c:manualLayout>
                  <c:x val="5.4624456859093638E-2"/>
                  <c:y val="8.554159602871457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19389160153863447"/>
                      <c:h val="0.14190240878223148"/>
                    </c:manualLayout>
                  </c15:layout>
                </c:ext>
                <c:ext xmlns:c16="http://schemas.microsoft.com/office/drawing/2014/chart" uri="{C3380CC4-5D6E-409C-BE32-E72D297353CC}">
                  <c16:uniqueId val="{00000001-F3DC-4BD7-BE4C-AB064B3BE340}"/>
                </c:ext>
              </c:extLst>
            </c:dLbl>
            <c:dLbl>
              <c:idx val="2"/>
              <c:layout>
                <c:manualLayout>
                  <c:x val="-0.15642458100558659"/>
                  <c:y val="5.9507197237366652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3DC-4BD7-BE4C-AB064B3BE340}"/>
                </c:ext>
              </c:extLst>
            </c:dLbl>
            <c:dLbl>
              <c:idx val="3"/>
              <c:layout>
                <c:manualLayout>
                  <c:x val="0.41216635630043441"/>
                  <c:y val="4.0911198100689543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3DC-4BD7-BE4C-AB064B3BE34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'Age - Race'!$A$19:$A$22</c:f>
              <c:strCache>
                <c:ptCount val="4"/>
                <c:pt idx="0">
                  <c:v>White or Caucasian</c:v>
                </c:pt>
                <c:pt idx="1">
                  <c:v>Black or African-American</c:v>
                </c:pt>
                <c:pt idx="2">
                  <c:v>Asian</c:v>
                </c:pt>
                <c:pt idx="3">
                  <c:v>Two or More Races</c:v>
                </c:pt>
              </c:strCache>
            </c:strRef>
          </c:cat>
          <c:val>
            <c:numRef>
              <c:f>'Age - Race'!$B$19:$B$22</c:f>
              <c:numCache>
                <c:formatCode>General</c:formatCode>
                <c:ptCount val="4"/>
                <c:pt idx="0">
                  <c:v>43</c:v>
                </c:pt>
                <c:pt idx="1">
                  <c:v>45</c:v>
                </c:pt>
                <c:pt idx="2">
                  <c:v>2</c:v>
                </c:pt>
                <c:pt idx="3">
                  <c:v>7</c:v>
                </c:pt>
              </c:numCache>
            </c:numRef>
          </c:val>
          <c:extLst>
            <c:ext xmlns:c16="http://schemas.microsoft.com/office/drawing/2014/chart" uri="{C3380CC4-5D6E-409C-BE32-E72D297353CC}">
              <c16:uniqueId val="{00000008-F3DC-4BD7-BE4C-AB064B3BE340}"/>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OOH</a:t>
            </a:r>
            <a:r>
              <a:rPr lang="en-US" sz="1600" baseline="0" dirty="0"/>
              <a:t> Youth Ages 16 – 21:  </a:t>
            </a:r>
            <a:r>
              <a:rPr lang="en-US" sz="1600" b="1" baseline="0" dirty="0"/>
              <a:t>Sex Assigned at Birth</a:t>
            </a:r>
            <a:endParaRPr lang="en-US" sz="1600" b="1" dirty="0"/>
          </a:p>
        </c:rich>
      </c:tx>
      <c:layout>
        <c:manualLayout>
          <c:xMode val="edge"/>
          <c:yMode val="edge"/>
          <c:x val="0.14943425174439592"/>
          <c:y val="8.7182882267393111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509-46CA-89EC-5F62DE6F425B}"/>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7509-46CA-89EC-5F62DE6F425B}"/>
              </c:ext>
            </c:extLst>
          </c:dPt>
          <c:dLbls>
            <c:dLbl>
              <c:idx val="0"/>
              <c:layout>
                <c:manualLayout>
                  <c:x val="6.682724499420524E-2"/>
                  <c:y val="1.9187437697483302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4059636738672585"/>
                      <c:h val="0.14242155133002182"/>
                    </c:manualLayout>
                  </c15:layout>
                </c:ext>
                <c:ext xmlns:c16="http://schemas.microsoft.com/office/drawing/2014/chart" uri="{C3380CC4-5D6E-409C-BE32-E72D297353CC}">
                  <c16:uniqueId val="{00000001-7509-46CA-89EC-5F62DE6F425B}"/>
                </c:ext>
              </c:extLst>
            </c:dLbl>
            <c:dLbl>
              <c:idx val="1"/>
              <c:layout>
                <c:manualLayout>
                  <c:x val="-5.0120339781586171E-2"/>
                  <c:y val="-4.9887186931269992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5364553333347111"/>
                      <c:h val="0.11555913855354517"/>
                    </c:manualLayout>
                  </c15:layout>
                </c:ext>
                <c:ext xmlns:c16="http://schemas.microsoft.com/office/drawing/2014/chart" uri="{C3380CC4-5D6E-409C-BE32-E72D297353CC}">
                  <c16:uniqueId val="{00000003-7509-46CA-89EC-5F62DE6F425B}"/>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'Age - Race'!$A$36:$A$37</c:f>
              <c:strCache>
                <c:ptCount val="2"/>
                <c:pt idx="0">
                  <c:v>Female</c:v>
                </c:pt>
                <c:pt idx="1">
                  <c:v>Male</c:v>
                </c:pt>
              </c:strCache>
            </c:strRef>
          </c:cat>
          <c:val>
            <c:numRef>
              <c:f>'Age - Race'!$B$36:$B$37</c:f>
              <c:numCache>
                <c:formatCode>General</c:formatCode>
                <c:ptCount val="2"/>
                <c:pt idx="0">
                  <c:v>60</c:v>
                </c:pt>
                <c:pt idx="1">
                  <c:v>37</c:v>
                </c:pt>
              </c:numCache>
            </c:numRef>
          </c:val>
          <c:extLst>
            <c:ext xmlns:c16="http://schemas.microsoft.com/office/drawing/2014/chart" uri="{C3380CC4-5D6E-409C-BE32-E72D297353CC}">
              <c16:uniqueId val="{00000004-7509-46CA-89EC-5F62DE6F425B}"/>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855D5D"/>
              </a:solidFill>
              <a:ln w="19050">
                <a:solidFill>
                  <a:schemeClr val="lt1"/>
                </a:solidFill>
              </a:ln>
              <a:effectLst/>
            </c:spPr>
            <c:extLst>
              <c:ext xmlns:c16="http://schemas.microsoft.com/office/drawing/2014/chart" uri="{C3380CC4-5D6E-409C-BE32-E72D297353CC}">
                <c16:uniqueId val="{00000001-4BCA-4556-A5E9-00FE017A41A3}"/>
              </c:ext>
            </c:extLst>
          </c:dPt>
          <c:dPt>
            <c:idx val="1"/>
            <c:bubble3D val="0"/>
            <c:spPr>
              <a:solidFill>
                <a:srgbClr val="918485"/>
              </a:solidFill>
              <a:ln w="19050">
                <a:solidFill>
                  <a:schemeClr val="lt1"/>
                </a:solidFill>
              </a:ln>
              <a:effectLst/>
            </c:spPr>
            <c:extLst>
              <c:ext xmlns:c16="http://schemas.microsoft.com/office/drawing/2014/chart" uri="{C3380CC4-5D6E-409C-BE32-E72D297353CC}">
                <c16:uniqueId val="{00000003-4BCA-4556-A5E9-00FE017A41A3}"/>
              </c:ext>
            </c:extLst>
          </c:dPt>
          <c:dPt>
            <c:idx val="2"/>
            <c:bubble3D val="0"/>
            <c:spPr>
              <a:solidFill>
                <a:srgbClr val="956251"/>
              </a:solidFill>
              <a:ln w="19050">
                <a:solidFill>
                  <a:schemeClr val="lt1"/>
                </a:solidFill>
              </a:ln>
              <a:effectLst/>
            </c:spPr>
            <c:extLst>
              <c:ext xmlns:c16="http://schemas.microsoft.com/office/drawing/2014/chart" uri="{C3380CC4-5D6E-409C-BE32-E72D297353CC}">
                <c16:uniqueId val="{00000005-4BCA-4556-A5E9-00FE017A41A3}"/>
              </c:ext>
            </c:extLst>
          </c:dPt>
          <c:dPt>
            <c:idx val="3"/>
            <c:bubble3D val="0"/>
            <c:spPr>
              <a:solidFill>
                <a:srgbClr val="503838"/>
              </a:solidFill>
              <a:ln w="19050">
                <a:solidFill>
                  <a:schemeClr val="lt1"/>
                </a:solidFill>
              </a:ln>
              <a:effectLst/>
            </c:spPr>
            <c:extLst>
              <c:ext xmlns:c16="http://schemas.microsoft.com/office/drawing/2014/chart" uri="{C3380CC4-5D6E-409C-BE32-E72D297353CC}">
                <c16:uniqueId val="{00000007-4BCA-4556-A5E9-00FE017A41A3}"/>
              </c:ext>
            </c:extLst>
          </c:dPt>
          <c:dPt>
            <c:idx val="4"/>
            <c:bubble3D val="0"/>
            <c:spPr>
              <a:solidFill>
                <a:srgbClr val="584E4F"/>
              </a:solidFill>
              <a:ln w="19050">
                <a:solidFill>
                  <a:schemeClr val="lt1"/>
                </a:solidFill>
              </a:ln>
              <a:effectLst/>
            </c:spPr>
            <c:extLst>
              <c:ext xmlns:c16="http://schemas.microsoft.com/office/drawing/2014/chart" uri="{C3380CC4-5D6E-409C-BE32-E72D297353CC}">
                <c16:uniqueId val="{00000009-4BCA-4556-A5E9-00FE017A41A3}"/>
              </c:ext>
            </c:extLst>
          </c:dPt>
          <c:dLbls>
            <c:dLbl>
              <c:idx val="0"/>
              <c:layout>
                <c:manualLayout>
                  <c:x val="0.13706417281939776"/>
                  <c:y val="6.3624879732695344E-3"/>
                </c:manualLayout>
              </c:layout>
              <c:spPr>
                <a:solidFill>
                  <a:srgbClr val="855D5D"/>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4BCA-4556-A5E9-00FE017A41A3}"/>
                </c:ext>
              </c:extLst>
            </c:dLbl>
            <c:dLbl>
              <c:idx val="1"/>
              <c:layout>
                <c:manualLayout>
                  <c:x val="0.12133549724995857"/>
                  <c:y val="4.1356171826251974E-2"/>
                </c:manualLayout>
              </c:layout>
              <c:spPr>
                <a:solidFill>
                  <a:srgbClr val="918485"/>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4BCA-4556-A5E9-00FE017A41A3}"/>
                </c:ext>
              </c:extLst>
            </c:dLbl>
            <c:dLbl>
              <c:idx val="2"/>
              <c:layout>
                <c:manualLayout>
                  <c:x val="7.6396424194418458E-2"/>
                  <c:y val="-3.1812439866348839E-3"/>
                </c:manualLayout>
              </c:layout>
              <c:spPr>
                <a:solidFill>
                  <a:srgbClr val="956251"/>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5-4BCA-4556-A5E9-00FE017A41A3}"/>
                </c:ext>
              </c:extLst>
            </c:dLbl>
            <c:dLbl>
              <c:idx val="3"/>
              <c:layout>
                <c:manualLayout>
                  <c:x val="-8.9878146111080567E-2"/>
                  <c:y val="-1.2724975946539187E-2"/>
                </c:manualLayout>
              </c:layout>
              <c:spPr>
                <a:solidFill>
                  <a:srgbClr val="503838"/>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7-4BCA-4556-A5E9-00FE017A41A3}"/>
                </c:ext>
              </c:extLst>
            </c:dLbl>
            <c:dLbl>
              <c:idx val="4"/>
              <c:layout>
                <c:manualLayout>
                  <c:x val="-0.10111291437496561"/>
                  <c:y val="-9.5437319599043016E-3"/>
                </c:manualLayout>
              </c:layout>
              <c:spPr>
                <a:solidFill>
                  <a:srgbClr val="584E4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9-4BCA-4556-A5E9-00FE017A41A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numRef>
              <c:f>APPLA!$C$2:$C$6</c:f>
              <c:numCache>
                <c:formatCode>General</c:formatCode>
                <c:ptCount val="5"/>
                <c:pt idx="0">
                  <c:v>16</c:v>
                </c:pt>
                <c:pt idx="1">
                  <c:v>17</c:v>
                </c:pt>
                <c:pt idx="2">
                  <c:v>18</c:v>
                </c:pt>
                <c:pt idx="3">
                  <c:v>19</c:v>
                </c:pt>
                <c:pt idx="4">
                  <c:v>20</c:v>
                </c:pt>
              </c:numCache>
            </c:numRef>
          </c:cat>
          <c:val>
            <c:numRef>
              <c:f>APPLA!$D$2:$D$6</c:f>
              <c:numCache>
                <c:formatCode>General</c:formatCode>
                <c:ptCount val="5"/>
                <c:pt idx="0">
                  <c:v>2</c:v>
                </c:pt>
                <c:pt idx="1">
                  <c:v>6</c:v>
                </c:pt>
                <c:pt idx="2">
                  <c:v>14</c:v>
                </c:pt>
                <c:pt idx="3">
                  <c:v>11</c:v>
                </c:pt>
                <c:pt idx="4">
                  <c:v>10</c:v>
                </c:pt>
              </c:numCache>
            </c:numRef>
          </c:val>
          <c:extLst>
            <c:ext xmlns:c16="http://schemas.microsoft.com/office/drawing/2014/chart" uri="{C3380CC4-5D6E-409C-BE32-E72D297353CC}">
              <c16:uniqueId val="{0000000A-4BCA-4556-A5E9-00FE017A41A3}"/>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D34817"/>
              </a:solidFill>
              <a:ln w="19050">
                <a:solidFill>
                  <a:schemeClr val="lt1"/>
                </a:solidFill>
              </a:ln>
              <a:effectLst/>
            </c:spPr>
            <c:extLst>
              <c:ext xmlns:c16="http://schemas.microsoft.com/office/drawing/2014/chart" uri="{C3380CC4-5D6E-409C-BE32-E72D297353CC}">
                <c16:uniqueId val="{00000001-805C-43D7-AEEB-588D1190675B}"/>
              </c:ext>
            </c:extLst>
          </c:dPt>
          <c:dPt>
            <c:idx val="1"/>
            <c:bubble3D val="0"/>
            <c:spPr>
              <a:solidFill>
                <a:srgbClr val="9B2D1F"/>
              </a:solidFill>
              <a:ln w="19050">
                <a:solidFill>
                  <a:schemeClr val="lt1"/>
                </a:solidFill>
              </a:ln>
              <a:effectLst/>
            </c:spPr>
            <c:extLst>
              <c:ext xmlns:c16="http://schemas.microsoft.com/office/drawing/2014/chart" uri="{C3380CC4-5D6E-409C-BE32-E72D297353CC}">
                <c16:uniqueId val="{00000003-805C-43D7-AEEB-588D1190675B}"/>
              </c:ext>
            </c:extLst>
          </c:dPt>
          <c:dPt>
            <c:idx val="2"/>
            <c:bubble3D val="0"/>
            <c:spPr>
              <a:solidFill>
                <a:srgbClr val="A28E6A"/>
              </a:solidFill>
              <a:ln w="19050">
                <a:solidFill>
                  <a:schemeClr val="lt1"/>
                </a:solidFill>
              </a:ln>
              <a:effectLst/>
            </c:spPr>
            <c:extLst>
              <c:ext xmlns:c16="http://schemas.microsoft.com/office/drawing/2014/chart" uri="{C3380CC4-5D6E-409C-BE32-E72D297353CC}">
                <c16:uniqueId val="{00000005-805C-43D7-AEEB-588D1190675B}"/>
              </c:ext>
            </c:extLst>
          </c:dPt>
          <c:dPt>
            <c:idx val="3"/>
            <c:bubble3D val="0"/>
            <c:spPr>
              <a:solidFill>
                <a:srgbClr val="956251"/>
              </a:solidFill>
              <a:ln w="19050">
                <a:solidFill>
                  <a:schemeClr val="lt1"/>
                </a:solidFill>
              </a:ln>
              <a:effectLst/>
            </c:spPr>
            <c:extLst>
              <c:ext xmlns:c16="http://schemas.microsoft.com/office/drawing/2014/chart" uri="{C3380CC4-5D6E-409C-BE32-E72D297353CC}">
                <c16:uniqueId val="{00000007-805C-43D7-AEEB-588D1190675B}"/>
              </c:ext>
            </c:extLst>
          </c:dPt>
          <c:dPt>
            <c:idx val="4"/>
            <c:bubble3D val="0"/>
            <c:spPr>
              <a:solidFill>
                <a:srgbClr val="918485"/>
              </a:solidFill>
              <a:ln w="19050">
                <a:solidFill>
                  <a:schemeClr val="lt1"/>
                </a:solidFill>
              </a:ln>
              <a:effectLst/>
            </c:spPr>
            <c:extLst>
              <c:ext xmlns:c16="http://schemas.microsoft.com/office/drawing/2014/chart" uri="{C3380CC4-5D6E-409C-BE32-E72D297353CC}">
                <c16:uniqueId val="{00000009-805C-43D7-AEEB-588D1190675B}"/>
              </c:ext>
            </c:extLst>
          </c:dPt>
          <c:dLbls>
            <c:dLbl>
              <c:idx val="0"/>
              <c:layout>
                <c:manualLayout>
                  <c:x val="0.18619016623538767"/>
                  <c:y val="1.8895448125108801E-2"/>
                </c:manualLayout>
              </c:layout>
              <c:tx>
                <c:rich>
                  <a:bodyPr rot="0" spcFirstLastPara="1" vertOverflow="clip" horzOverflow="clip" vert="horz" wrap="square" lIns="38100" tIns="19050" rIns="38100" bIns="19050" anchor="ctr" anchorCtr="1">
                    <a:spAutoFit/>
                  </a:bodyPr>
                  <a:lstStyle/>
                  <a:p>
                    <a:pPr>
                      <a:defRPr sz="1100" b="0" i="0" u="none" strike="noStrike" kern="1200" baseline="0">
                        <a:solidFill>
                          <a:schemeClr val="dk1">
                            <a:lumMod val="65000"/>
                            <a:lumOff val="35000"/>
                          </a:schemeClr>
                        </a:solidFill>
                        <a:effectLst/>
                        <a:latin typeface="+mn-lt"/>
                        <a:ea typeface="+mn-ea"/>
                        <a:cs typeface="+mn-cs"/>
                      </a:defRPr>
                    </a:pPr>
                    <a:fld id="{F77E5F21-99AF-4DA5-92EF-92D6F81F1070}" type="CATEGORYNAME">
                      <a:rPr lang="en-US" b="1">
                        <a:solidFill>
                          <a:schemeClr val="bg1"/>
                        </a:solidFill>
                        <a:effectLst/>
                      </a:rPr>
                      <a:pPr>
                        <a:defRPr sz="1100">
                          <a:effectLst/>
                        </a:defRPr>
                      </a:pPr>
                      <a:t>[CATEGORY NAME]</a:t>
                    </a:fld>
                    <a:r>
                      <a:rPr lang="en-US" b="1" baseline="0" dirty="0">
                        <a:solidFill>
                          <a:schemeClr val="bg1"/>
                        </a:solidFill>
                        <a:effectLst/>
                      </a:rPr>
                      <a:t>
</a:t>
                    </a:r>
                    <a:fld id="{16A3DC02-8261-44AD-9ACD-1C3623517489}" type="PERCENTAGE">
                      <a:rPr lang="en-US" b="1" baseline="0">
                        <a:solidFill>
                          <a:schemeClr val="bg1"/>
                        </a:solidFill>
                        <a:effectLst/>
                      </a:rPr>
                      <a:pPr>
                        <a:defRPr sz="1100">
                          <a:effectLst/>
                        </a:defRPr>
                      </a:pPr>
                      <a:t>[PERCENTAGE]</a:t>
                    </a:fld>
                    <a:endParaRPr lang="en-US" b="1" baseline="0" dirty="0">
                      <a:solidFill>
                        <a:schemeClr val="bg1"/>
                      </a:solidFill>
                      <a:effectLst/>
                    </a:endParaRPr>
                  </a:p>
                </c:rich>
              </c:tx>
              <c:spPr>
                <a:solidFill>
                  <a:srgbClr val="D34817"/>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dk1">
                          <a:lumMod val="65000"/>
                          <a:lumOff val="35000"/>
                        </a:schemeClr>
                      </a:solidFill>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1-805C-43D7-AEEB-588D1190675B}"/>
                </c:ext>
              </c:extLst>
            </c:dLbl>
            <c:dLbl>
              <c:idx val="1"/>
              <c:layout>
                <c:manualLayout>
                  <c:x val="-1.4468790325581961E-2"/>
                  <c:y val="-0.20211457631716642"/>
                </c:manualLayout>
              </c:layout>
              <c:tx>
                <c:rich>
                  <a:bodyPr rot="0" spcFirstLastPara="1" vertOverflow="clip" horzOverflow="clip"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mn-lt"/>
                        <a:ea typeface="+mn-ea"/>
                        <a:cs typeface="+mn-cs"/>
                      </a:defRPr>
                    </a:pPr>
                    <a:fld id="{B5012978-1C3B-424D-8252-1018FED1B567}" type="CATEGORYNAME">
                      <a:rPr lang="en-US" b="1">
                        <a:solidFill>
                          <a:schemeClr val="bg1"/>
                        </a:solidFill>
                      </a:rPr>
                      <a:pPr>
                        <a:defRPr sz="1100"/>
                      </a:pPr>
                      <a:t>[CATEGORY NAME]</a:t>
                    </a:fld>
                    <a:r>
                      <a:rPr lang="en-US" b="1" baseline="0" dirty="0">
                        <a:solidFill>
                          <a:schemeClr val="bg1"/>
                        </a:solidFill>
                      </a:rPr>
                      <a:t>
</a:t>
                    </a:r>
                    <a:fld id="{12831D5C-BA78-4D4B-81D7-6EC857241578}" type="PERCENTAGE">
                      <a:rPr lang="en-US" b="1" baseline="0">
                        <a:solidFill>
                          <a:schemeClr val="bg1"/>
                        </a:solidFill>
                      </a:rPr>
                      <a:pPr>
                        <a:defRPr sz="1100"/>
                      </a:pPr>
                      <a:t>[PERCENTAGE]</a:t>
                    </a:fld>
                    <a:endParaRPr lang="en-US" b="1" baseline="0" dirty="0">
                      <a:solidFill>
                        <a:schemeClr val="bg1"/>
                      </a:solidFill>
                    </a:endParaRPr>
                  </a:p>
                </c:rich>
              </c:tx>
              <c:spPr>
                <a:solidFill>
                  <a:srgbClr val="9B2D1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3-805C-43D7-AEEB-588D1190675B}"/>
                </c:ext>
              </c:extLst>
            </c:dLbl>
            <c:dLbl>
              <c:idx val="2"/>
              <c:layout>
                <c:manualLayout>
                  <c:x val="-0.26072722190871067"/>
                  <c:y val="-8.1917001055500954E-2"/>
                </c:manualLayout>
              </c:layout>
              <c:tx>
                <c:rich>
                  <a:bodyPr rot="0" spcFirstLastPara="1" vertOverflow="clip" horzOverflow="clip"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mn-lt"/>
                        <a:ea typeface="+mn-ea"/>
                        <a:cs typeface="+mn-cs"/>
                      </a:defRPr>
                    </a:pPr>
                    <a:fld id="{4C7C9A5A-9B8B-48D9-BDCF-A47E80F8F3E0}" type="CATEGORYNAME">
                      <a:rPr lang="en-US" b="1">
                        <a:solidFill>
                          <a:schemeClr val="bg1"/>
                        </a:solidFill>
                      </a:rPr>
                      <a:pPr>
                        <a:defRPr sz="1100"/>
                      </a:pPr>
                      <a:t>[CATEGORY NAME]</a:t>
                    </a:fld>
                    <a:r>
                      <a:rPr lang="en-US" b="1" baseline="0" dirty="0">
                        <a:solidFill>
                          <a:schemeClr val="bg1"/>
                        </a:solidFill>
                      </a:rPr>
                      <a:t>
</a:t>
                    </a:r>
                    <a:fld id="{EC85352C-D51B-466F-BB5E-A1646EF3C6E3}" type="PERCENTAGE">
                      <a:rPr lang="en-US" b="1" baseline="0">
                        <a:solidFill>
                          <a:schemeClr val="bg1"/>
                        </a:solidFill>
                      </a:rPr>
                      <a:pPr>
                        <a:defRPr sz="1100"/>
                      </a:pPr>
                      <a:t>[PERCENTAGE]</a:t>
                    </a:fld>
                    <a:endParaRPr lang="en-US" b="1" baseline="0" dirty="0">
                      <a:solidFill>
                        <a:schemeClr val="bg1"/>
                      </a:solidFill>
                    </a:endParaRPr>
                  </a:p>
                </c:rich>
              </c:tx>
              <c:spPr>
                <a:solidFill>
                  <a:srgbClr val="A28E6A"/>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5-805C-43D7-AEEB-588D1190675B}"/>
                </c:ext>
              </c:extLst>
            </c:dLbl>
            <c:dLbl>
              <c:idx val="3"/>
              <c:layout>
                <c:manualLayout>
                  <c:x val="1.4468790325581961E-2"/>
                  <c:y val="-0.1679105710942613"/>
                </c:manualLayout>
              </c:layout>
              <c:tx>
                <c:rich>
                  <a:bodyPr rot="0" spcFirstLastPara="1" vertOverflow="clip" horzOverflow="clip"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mn-lt"/>
                        <a:ea typeface="+mn-ea"/>
                        <a:cs typeface="+mn-cs"/>
                      </a:defRPr>
                    </a:pPr>
                    <a:fld id="{622E5128-4FB3-4B3F-BD91-83FD1B24C4DF}" type="CATEGORYNAME">
                      <a:rPr lang="en-US" b="1">
                        <a:solidFill>
                          <a:schemeClr val="bg1"/>
                        </a:solidFill>
                      </a:rPr>
                      <a:pPr>
                        <a:defRPr sz="1100"/>
                      </a:pPr>
                      <a:t>[CATEGORY NAME]</a:t>
                    </a:fld>
                    <a:r>
                      <a:rPr lang="en-US" b="1" baseline="0" dirty="0">
                        <a:solidFill>
                          <a:schemeClr val="bg1"/>
                        </a:solidFill>
                      </a:rPr>
                      <a:t>
</a:t>
                    </a:r>
                    <a:fld id="{8005CBA6-CFCC-4610-825E-65BB2924EF34}" type="PERCENTAGE">
                      <a:rPr lang="en-US" b="1" baseline="0">
                        <a:solidFill>
                          <a:schemeClr val="bg1"/>
                        </a:solidFill>
                      </a:rPr>
                      <a:pPr>
                        <a:defRPr sz="1100"/>
                      </a:pPr>
                      <a:t>[PERCENTAGE]</a:t>
                    </a:fld>
                    <a:endParaRPr lang="en-US" b="1" baseline="0" dirty="0">
                      <a:solidFill>
                        <a:schemeClr val="bg1"/>
                      </a:solidFill>
                    </a:endParaRPr>
                  </a:p>
                </c:rich>
              </c:tx>
              <c:spPr>
                <a:solidFill>
                  <a:srgbClr val="956251"/>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7-805C-43D7-AEEB-588D1190675B}"/>
                </c:ext>
              </c:extLst>
            </c:dLbl>
            <c:dLbl>
              <c:idx val="4"/>
              <c:layout>
                <c:manualLayout>
                  <c:x val="-0.18851713507318321"/>
                  <c:y val="2.5193930833478401E-2"/>
                </c:manualLayout>
              </c:layout>
              <c:tx>
                <c:rich>
                  <a:bodyPr rot="0" spcFirstLastPara="1" vertOverflow="clip" horzOverflow="clip"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mn-lt"/>
                        <a:ea typeface="+mn-ea"/>
                        <a:cs typeface="+mn-cs"/>
                      </a:defRPr>
                    </a:pPr>
                    <a:fld id="{2FE196D8-E96F-4782-AFE9-E1E9965A8368}" type="CATEGORYNAME">
                      <a:rPr lang="en-US" b="1">
                        <a:solidFill>
                          <a:schemeClr val="bg1"/>
                        </a:solidFill>
                      </a:rPr>
                      <a:pPr>
                        <a:defRPr sz="1100"/>
                      </a:pPr>
                      <a:t>[CATEGORY NAME]</a:t>
                    </a:fld>
                    <a:r>
                      <a:rPr lang="en-US" b="1" baseline="0" dirty="0">
                        <a:solidFill>
                          <a:schemeClr val="bg1"/>
                        </a:solidFill>
                      </a:rPr>
                      <a:t>
</a:t>
                    </a:r>
                    <a:fld id="{59EF29EE-E4C6-4588-88D3-AEA9AE23A5E4}" type="PERCENTAGE">
                      <a:rPr lang="en-US" b="1" baseline="0">
                        <a:solidFill>
                          <a:schemeClr val="bg1"/>
                        </a:solidFill>
                      </a:rPr>
                      <a:pPr>
                        <a:defRPr sz="1100"/>
                      </a:pPr>
                      <a:t>[PERCENTAGE]</a:t>
                    </a:fld>
                    <a:endParaRPr lang="en-US" b="1" baseline="0" dirty="0">
                      <a:solidFill>
                        <a:schemeClr val="bg1"/>
                      </a:solidFill>
                    </a:endParaRPr>
                  </a:p>
                </c:rich>
              </c:tx>
              <c:spPr>
                <a:solidFill>
                  <a:srgbClr val="918485"/>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9-805C-43D7-AEEB-588D1190675B}"/>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APPLA!$K$4:$K$8</c:f>
              <c:strCache>
                <c:ptCount val="5"/>
                <c:pt idx="0">
                  <c:v>Adoption</c:v>
                </c:pt>
                <c:pt idx="1">
                  <c:v>APPLA</c:v>
                </c:pt>
                <c:pt idx="2">
                  <c:v>Guardianship</c:v>
                </c:pt>
                <c:pt idx="3">
                  <c:v>Reunification</c:v>
                </c:pt>
                <c:pt idx="4">
                  <c:v>Missing</c:v>
                </c:pt>
              </c:strCache>
            </c:strRef>
          </c:cat>
          <c:val>
            <c:numRef>
              <c:f>APPLA!$L$4:$L$8</c:f>
              <c:numCache>
                <c:formatCode>General</c:formatCode>
                <c:ptCount val="5"/>
                <c:pt idx="0">
                  <c:v>3</c:v>
                </c:pt>
                <c:pt idx="1">
                  <c:v>43</c:v>
                </c:pt>
                <c:pt idx="2">
                  <c:v>8</c:v>
                </c:pt>
                <c:pt idx="3">
                  <c:v>41</c:v>
                </c:pt>
                <c:pt idx="4">
                  <c:v>2</c:v>
                </c:pt>
              </c:numCache>
            </c:numRef>
          </c:val>
          <c:extLst>
            <c:ext xmlns:c16="http://schemas.microsoft.com/office/drawing/2014/chart" uri="{C3380CC4-5D6E-409C-BE32-E72D297353CC}">
              <c16:uniqueId val="{0000000A-805C-43D7-AEEB-588D1190675B}"/>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Placements</a:t>
            </a:r>
            <a:r>
              <a:rPr lang="en-US" sz="1800" baseline="0"/>
              <a:t> Ages 16 - 21</a:t>
            </a:r>
            <a:endParaRPr 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'Placement Type'!$A$2:$A$12</c:f>
              <c:strCache>
                <c:ptCount val="11"/>
                <c:pt idx="0">
                  <c:v>College</c:v>
                </c:pt>
                <c:pt idx="1">
                  <c:v>Group Homes</c:v>
                </c:pt>
                <c:pt idx="2">
                  <c:v>Independent Living </c:v>
                </c:pt>
                <c:pt idx="3">
                  <c:v>Other</c:v>
                </c:pt>
                <c:pt idx="4">
                  <c:v>Regular Foster Homes</c:v>
                </c:pt>
                <c:pt idx="5">
                  <c:v>Residential Treatment Centers</c:v>
                </c:pt>
                <c:pt idx="6">
                  <c:v>Restricted Foster Homes/Relative Placement</c:v>
                </c:pt>
                <c:pt idx="7">
                  <c:v>Runaway</c:v>
                </c:pt>
                <c:pt idx="8">
                  <c:v>SILA</c:v>
                </c:pt>
                <c:pt idx="9">
                  <c:v>Treatment Foster Homes</c:v>
                </c:pt>
                <c:pt idx="10">
                  <c:v>Trial Home Visit</c:v>
                </c:pt>
              </c:strCache>
            </c:strRef>
          </c:cat>
          <c:val>
            <c:numRef>
              <c:f>'Placement Type'!$B$2:$B$12</c:f>
              <c:numCache>
                <c:formatCode>General</c:formatCode>
                <c:ptCount val="11"/>
                <c:pt idx="0">
                  <c:v>3</c:v>
                </c:pt>
                <c:pt idx="1">
                  <c:v>27</c:v>
                </c:pt>
                <c:pt idx="2">
                  <c:v>8</c:v>
                </c:pt>
                <c:pt idx="3">
                  <c:v>6</c:v>
                </c:pt>
                <c:pt idx="4">
                  <c:v>8</c:v>
                </c:pt>
                <c:pt idx="5">
                  <c:v>2</c:v>
                </c:pt>
                <c:pt idx="6">
                  <c:v>6</c:v>
                </c:pt>
                <c:pt idx="7">
                  <c:v>2</c:v>
                </c:pt>
                <c:pt idx="8">
                  <c:v>5</c:v>
                </c:pt>
                <c:pt idx="9">
                  <c:v>25</c:v>
                </c:pt>
                <c:pt idx="10">
                  <c:v>5</c:v>
                </c:pt>
              </c:numCache>
            </c:numRef>
          </c:val>
          <c:extLst>
            <c:ext xmlns:c16="http://schemas.microsoft.com/office/drawing/2014/chart" uri="{C3380CC4-5D6E-409C-BE32-E72D297353CC}">
              <c16:uniqueId val="{00000000-097A-4070-B34A-A48FDDC8C7BD}"/>
            </c:ext>
          </c:extLst>
        </c:ser>
        <c:dLbls>
          <c:dLblPos val="outEnd"/>
          <c:showLegendKey val="0"/>
          <c:showVal val="1"/>
          <c:showCatName val="0"/>
          <c:showSerName val="0"/>
          <c:showPercent val="0"/>
          <c:showBubbleSize val="0"/>
        </c:dLbls>
        <c:gapWidth val="182"/>
        <c:axId val="1837933199"/>
        <c:axId val="1982523023"/>
      </c:barChart>
      <c:catAx>
        <c:axId val="18379331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2523023"/>
        <c:crosses val="autoZero"/>
        <c:auto val="1"/>
        <c:lblAlgn val="ctr"/>
        <c:lblOffset val="100"/>
        <c:noMultiLvlLbl val="0"/>
      </c:catAx>
      <c:valAx>
        <c:axId val="198252302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rgbClr val="A28E6A"/>
                </a:solidFill>
                <a:latin typeface="+mn-lt"/>
                <a:ea typeface="+mn-ea"/>
                <a:cs typeface="+mn-cs"/>
              </a:defRPr>
            </a:pPr>
            <a:endParaRPr lang="en-US"/>
          </a:p>
        </c:txPr>
        <c:crossAx val="1837933199"/>
        <c:crosses val="autoZero"/>
        <c:crossBetween val="between"/>
      </c:valAx>
      <c:spPr>
        <a:noFill/>
        <a:ln>
          <a:noFill/>
        </a:ln>
        <a:effectLst/>
      </c:spPr>
    </c:plotArea>
    <c:plotVisOnly val="1"/>
    <c:dispBlanksAs val="gap"/>
    <c:showDLblsOverMax val="0"/>
  </c:chart>
  <c:spPr>
    <a:noFill/>
    <a:ln>
      <a:solidFill>
        <a:schemeClr val="bg2">
          <a:lumMod val="75000"/>
        </a:schemeClr>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Placements Ages 18 - 21</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'Placement Type'!$D$2:$D$12</c:f>
              <c:strCache>
                <c:ptCount val="11"/>
                <c:pt idx="0">
                  <c:v>College</c:v>
                </c:pt>
                <c:pt idx="1">
                  <c:v>Group Homes</c:v>
                </c:pt>
                <c:pt idx="2">
                  <c:v>Independent Living </c:v>
                </c:pt>
                <c:pt idx="3">
                  <c:v>Other</c:v>
                </c:pt>
                <c:pt idx="4">
                  <c:v>Regular Foster Homes</c:v>
                </c:pt>
                <c:pt idx="5">
                  <c:v>Residential Treatment Centers</c:v>
                </c:pt>
                <c:pt idx="6">
                  <c:v>Restricted Foster Homes/Relative Placement</c:v>
                </c:pt>
                <c:pt idx="7">
                  <c:v>Runaway</c:v>
                </c:pt>
                <c:pt idx="8">
                  <c:v>SILA</c:v>
                </c:pt>
                <c:pt idx="9">
                  <c:v>Treatment Foster Homes</c:v>
                </c:pt>
                <c:pt idx="10">
                  <c:v>Trial Home Visit</c:v>
                </c:pt>
              </c:strCache>
            </c:strRef>
          </c:cat>
          <c:val>
            <c:numRef>
              <c:f>'Placement Type'!$E$2:$E$12</c:f>
              <c:numCache>
                <c:formatCode>General</c:formatCode>
                <c:ptCount val="11"/>
                <c:pt idx="0">
                  <c:v>2</c:v>
                </c:pt>
                <c:pt idx="1">
                  <c:v>13</c:v>
                </c:pt>
                <c:pt idx="2">
                  <c:v>6</c:v>
                </c:pt>
                <c:pt idx="3">
                  <c:v>1</c:v>
                </c:pt>
                <c:pt idx="4">
                  <c:v>2</c:v>
                </c:pt>
                <c:pt idx="5">
                  <c:v>0</c:v>
                </c:pt>
                <c:pt idx="6">
                  <c:v>2</c:v>
                </c:pt>
                <c:pt idx="7">
                  <c:v>2</c:v>
                </c:pt>
                <c:pt idx="8">
                  <c:v>5</c:v>
                </c:pt>
                <c:pt idx="9">
                  <c:v>12</c:v>
                </c:pt>
                <c:pt idx="10">
                  <c:v>1</c:v>
                </c:pt>
              </c:numCache>
            </c:numRef>
          </c:val>
          <c:extLst>
            <c:ext xmlns:c16="http://schemas.microsoft.com/office/drawing/2014/chart" uri="{C3380CC4-5D6E-409C-BE32-E72D297353CC}">
              <c16:uniqueId val="{00000000-A8D4-4054-BA3E-D0BF96115546}"/>
            </c:ext>
          </c:extLst>
        </c:ser>
        <c:dLbls>
          <c:dLblPos val="outEnd"/>
          <c:showLegendKey val="0"/>
          <c:showVal val="1"/>
          <c:showCatName val="0"/>
          <c:showSerName val="0"/>
          <c:showPercent val="0"/>
          <c:showBubbleSize val="0"/>
        </c:dLbls>
        <c:gapWidth val="182"/>
        <c:axId val="1994366991"/>
        <c:axId val="1995246031"/>
      </c:barChart>
      <c:catAx>
        <c:axId val="19943669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5246031"/>
        <c:crosses val="autoZero"/>
        <c:auto val="1"/>
        <c:lblAlgn val="ctr"/>
        <c:lblOffset val="100"/>
        <c:noMultiLvlLbl val="0"/>
      </c:catAx>
      <c:valAx>
        <c:axId val="199524603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rgbClr val="A28E6A"/>
                </a:solidFill>
                <a:latin typeface="+mn-lt"/>
                <a:ea typeface="+mn-ea"/>
                <a:cs typeface="+mn-cs"/>
              </a:defRPr>
            </a:pPr>
            <a:endParaRPr lang="en-US"/>
          </a:p>
        </c:txPr>
        <c:crossAx val="1994366991"/>
        <c:crosses val="autoZero"/>
        <c:crossBetween val="between"/>
      </c:valAx>
      <c:spPr>
        <a:noFill/>
        <a:ln>
          <a:noFill/>
        </a:ln>
        <a:effectLst/>
      </c:spPr>
    </c:plotArea>
    <c:plotVisOnly val="1"/>
    <c:dispBlanksAs val="gap"/>
    <c:showDLblsOverMax val="0"/>
  </c:chart>
  <c:spPr>
    <a:noFill/>
    <a:ln>
      <a:solidFill>
        <a:schemeClr val="bg2">
          <a:lumMod val="75000"/>
        </a:schemeClr>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Youth</a:t>
            </a:r>
            <a:r>
              <a:rPr lang="en-US" sz="2400" baseline="0"/>
              <a:t> Ages 18 - 21 Exit Types</a:t>
            </a:r>
            <a:endParaRPr lang="en-US"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1276490683040701E-2"/>
          <c:y val="0.10459900627728078"/>
          <c:w val="0.94872350931695926"/>
          <c:h val="0.77550820584294911"/>
        </c:manualLayout>
      </c:layout>
      <c:barChart>
        <c:barDir val="col"/>
        <c:grouping val="clustered"/>
        <c:varyColors val="0"/>
        <c:ser>
          <c:idx val="0"/>
          <c:order val="0"/>
          <c:tx>
            <c:strRef>
              <c:f>'18-21 exits'!$A$10</c:f>
              <c:strCache>
                <c:ptCount val="1"/>
                <c:pt idx="0">
                  <c:v>Aged Out</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'18-21 exits'!$B$9:$D$9</c:f>
              <c:strCache>
                <c:ptCount val="3"/>
                <c:pt idx="0">
                  <c:v>FY21</c:v>
                </c:pt>
                <c:pt idx="1">
                  <c:v>FY22</c:v>
                </c:pt>
                <c:pt idx="2">
                  <c:v>FY23</c:v>
                </c:pt>
              </c:strCache>
            </c:strRef>
          </c:cat>
          <c:val>
            <c:numRef>
              <c:f>'18-21 exits'!$B$10:$D$10</c:f>
              <c:numCache>
                <c:formatCode>General</c:formatCode>
                <c:ptCount val="3"/>
                <c:pt idx="0">
                  <c:v>19</c:v>
                </c:pt>
                <c:pt idx="1">
                  <c:v>22</c:v>
                </c:pt>
                <c:pt idx="2">
                  <c:v>25</c:v>
                </c:pt>
              </c:numCache>
            </c:numRef>
          </c:val>
          <c:extLst>
            <c:ext xmlns:c16="http://schemas.microsoft.com/office/drawing/2014/chart" uri="{C3380CC4-5D6E-409C-BE32-E72D297353CC}">
              <c16:uniqueId val="{00000000-6F8D-4B59-91D0-5BB78EAAB2B3}"/>
            </c:ext>
          </c:extLst>
        </c:ser>
        <c:ser>
          <c:idx val="1"/>
          <c:order val="1"/>
          <c:tx>
            <c:strRef>
              <c:f>'18-21 exits'!$A$11</c:f>
              <c:strCache>
                <c:ptCount val="1"/>
                <c:pt idx="0">
                  <c:v>Reunification</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'18-21 exits'!$B$9:$D$9</c:f>
              <c:strCache>
                <c:ptCount val="3"/>
                <c:pt idx="0">
                  <c:v>FY21</c:v>
                </c:pt>
                <c:pt idx="1">
                  <c:v>FY22</c:v>
                </c:pt>
                <c:pt idx="2">
                  <c:v>FY23</c:v>
                </c:pt>
              </c:strCache>
            </c:strRef>
          </c:cat>
          <c:val>
            <c:numRef>
              <c:f>'18-21 exits'!$B$11:$D$11</c:f>
              <c:numCache>
                <c:formatCode>General</c:formatCode>
                <c:ptCount val="3"/>
                <c:pt idx="0">
                  <c:v>8</c:v>
                </c:pt>
                <c:pt idx="1">
                  <c:v>4</c:v>
                </c:pt>
                <c:pt idx="2">
                  <c:v>2</c:v>
                </c:pt>
              </c:numCache>
            </c:numRef>
          </c:val>
          <c:extLst>
            <c:ext xmlns:c16="http://schemas.microsoft.com/office/drawing/2014/chart" uri="{C3380CC4-5D6E-409C-BE32-E72D297353CC}">
              <c16:uniqueId val="{00000001-6F8D-4B59-91D0-5BB78EAAB2B3}"/>
            </c:ext>
          </c:extLst>
        </c:ser>
        <c:ser>
          <c:idx val="2"/>
          <c:order val="2"/>
          <c:tx>
            <c:strRef>
              <c:f>'18-21 exits'!$A$12</c:f>
              <c:strCache>
                <c:ptCount val="1"/>
                <c:pt idx="0">
                  <c:v>Other</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'18-21 exits'!$B$9:$D$9</c:f>
              <c:strCache>
                <c:ptCount val="3"/>
                <c:pt idx="0">
                  <c:v>FY21</c:v>
                </c:pt>
                <c:pt idx="1">
                  <c:v>FY22</c:v>
                </c:pt>
                <c:pt idx="2">
                  <c:v>FY23</c:v>
                </c:pt>
              </c:strCache>
            </c:strRef>
          </c:cat>
          <c:val>
            <c:numRef>
              <c:f>'18-21 exits'!$B$12:$D$12</c:f>
              <c:numCache>
                <c:formatCode>General</c:formatCode>
                <c:ptCount val="3"/>
                <c:pt idx="0">
                  <c:v>0</c:v>
                </c:pt>
                <c:pt idx="1">
                  <c:v>1</c:v>
                </c:pt>
                <c:pt idx="2">
                  <c:v>1</c:v>
                </c:pt>
              </c:numCache>
            </c:numRef>
          </c:val>
          <c:extLst>
            <c:ext xmlns:c16="http://schemas.microsoft.com/office/drawing/2014/chart" uri="{C3380CC4-5D6E-409C-BE32-E72D297353CC}">
              <c16:uniqueId val="{00000002-6F8D-4B59-91D0-5BB78EAAB2B3}"/>
            </c:ext>
          </c:extLst>
        </c:ser>
        <c:dLbls>
          <c:dLblPos val="outEnd"/>
          <c:showLegendKey val="0"/>
          <c:showVal val="1"/>
          <c:showCatName val="0"/>
          <c:showSerName val="0"/>
          <c:showPercent val="0"/>
          <c:showBubbleSize val="0"/>
        </c:dLbls>
        <c:gapWidth val="219"/>
        <c:overlap val="-27"/>
        <c:axId val="2093636751"/>
        <c:axId val="2087294655"/>
      </c:barChart>
      <c:catAx>
        <c:axId val="2093636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087294655"/>
        <c:crosses val="autoZero"/>
        <c:auto val="1"/>
        <c:lblAlgn val="ctr"/>
        <c:lblOffset val="100"/>
        <c:noMultiLvlLbl val="0"/>
      </c:catAx>
      <c:valAx>
        <c:axId val="20872946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93636751"/>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1.244535513831925E-2"/>
          <c:y val="0.10329844229439475"/>
          <c:w val="0.91654275792623841"/>
          <c:h val="7.3495917177019532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3">
  <a:schemeClr val="accent3"/>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5">
  <a:schemeClr val="accent2"/>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hyperlink" Target="https://smccd.edu/housing/" TargetMode="External"/><Relationship Id="rId3" Type="http://schemas.openxmlformats.org/officeDocument/2006/relationships/image" Target="../media/image3.jpg"/><Relationship Id="rId7" Type="http://schemas.openxmlformats.org/officeDocument/2006/relationships/image" Target="../media/image5.jpg"/><Relationship Id="rId2" Type="http://schemas.openxmlformats.org/officeDocument/2006/relationships/hyperlink" Target="https://www.vecteezy.com/vector-art/401728-people-with-education-related-icons" TargetMode="External"/><Relationship Id="rId1" Type="http://schemas.openxmlformats.org/officeDocument/2006/relationships/image" Target="../media/image2.jpeg"/><Relationship Id="rId6" Type="http://schemas.openxmlformats.org/officeDocument/2006/relationships/hyperlink" Target="https://www.vecteezy.com/vector-art/129893-free-finance-icons" TargetMode="External"/><Relationship Id="rId5" Type="http://schemas.openxmlformats.org/officeDocument/2006/relationships/image" Target="../media/image4.jpg"/><Relationship Id="rId4" Type="http://schemas.openxmlformats.org/officeDocument/2006/relationships/hyperlink" Target="https://www.freepik.com/free-vector/character-illustration-people-with-vote-icons_3530050.htm" TargetMode="External"/><Relationship Id="rId9" Type="http://schemas.openxmlformats.org/officeDocument/2006/relationships/image" Target="../media/image6.jpg"/></Relationships>
</file>

<file path=ppt/diagrams/_rels/drawing2.xml.rels><?xml version="1.0" encoding="UTF-8" standalone="yes"?>
<Relationships xmlns="http://schemas.openxmlformats.org/package/2006/relationships"><Relationship Id="rId8" Type="http://schemas.openxmlformats.org/officeDocument/2006/relationships/hyperlink" Target="https://smccd.edu/housing/" TargetMode="External"/><Relationship Id="rId3" Type="http://schemas.openxmlformats.org/officeDocument/2006/relationships/image" Target="../media/image3.jpg"/><Relationship Id="rId7" Type="http://schemas.openxmlformats.org/officeDocument/2006/relationships/image" Target="../media/image5.jpg"/><Relationship Id="rId2" Type="http://schemas.openxmlformats.org/officeDocument/2006/relationships/hyperlink" Target="https://www.vecteezy.com/vector-art/401728-people-with-education-related-icons" TargetMode="External"/><Relationship Id="rId1" Type="http://schemas.openxmlformats.org/officeDocument/2006/relationships/image" Target="../media/image2.jpeg"/><Relationship Id="rId6" Type="http://schemas.openxmlformats.org/officeDocument/2006/relationships/hyperlink" Target="https://www.vecteezy.com/vector-art/129893-free-finance-icons" TargetMode="External"/><Relationship Id="rId5" Type="http://schemas.openxmlformats.org/officeDocument/2006/relationships/image" Target="../media/image4.jpg"/><Relationship Id="rId4" Type="http://schemas.openxmlformats.org/officeDocument/2006/relationships/hyperlink" Target="https://www.freepik.com/free-vector/character-illustration-people-with-vote-icons_3530050.htm" TargetMode="External"/><Relationship Id="rId9"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2EA635-85E3-4D4E-A8BE-2992592D0D16}"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B2E2EE86-272C-4EBA-9460-896CC228FA35}">
      <dgm:prSet/>
      <dgm:spPr/>
      <dgm:t>
        <a:bodyPr/>
        <a:lstStyle/>
        <a:p>
          <a:pPr marL="274320">
            <a:lnSpc>
              <a:spcPct val="100000"/>
            </a:lnSpc>
            <a:spcAft>
              <a:spcPts val="0"/>
            </a:spcAft>
          </a:pPr>
          <a:r>
            <a:rPr lang="en-US" dirty="0"/>
            <a:t>Youth between the ages of 14 and 21.</a:t>
          </a:r>
        </a:p>
      </dgm:t>
    </dgm:pt>
    <dgm:pt modelId="{0942A412-E7D4-4344-8928-02567ECC0E59}" type="parTrans" cxnId="{93D9A61D-44AB-4985-BD5C-CD04392F6286}">
      <dgm:prSet/>
      <dgm:spPr/>
      <dgm:t>
        <a:bodyPr/>
        <a:lstStyle/>
        <a:p>
          <a:endParaRPr lang="en-US"/>
        </a:p>
      </dgm:t>
    </dgm:pt>
    <dgm:pt modelId="{9B862605-BD67-4ACF-A446-B1A9FCB837E0}" type="sibTrans" cxnId="{93D9A61D-44AB-4985-BD5C-CD04392F6286}">
      <dgm:prSet/>
      <dgm:spPr/>
      <dgm:t>
        <a:bodyPr/>
        <a:lstStyle/>
        <a:p>
          <a:endParaRPr lang="en-US"/>
        </a:p>
      </dgm:t>
    </dgm:pt>
    <dgm:pt modelId="{8763EA9C-2D6D-43FE-9113-F8F968BDF4B9}">
      <dgm:prSet/>
      <dgm:spPr/>
      <dgm:t>
        <a:bodyPr/>
        <a:lstStyle/>
        <a:p>
          <a:pPr marL="274320">
            <a:lnSpc>
              <a:spcPct val="100000"/>
            </a:lnSpc>
            <a:spcAft>
              <a:spcPts val="0"/>
            </a:spcAft>
          </a:pPr>
          <a:r>
            <a:rPr lang="en-US" dirty="0"/>
            <a:t>Have a permanency Plan of APPLA (Another Planned Permanent Living Arrangement).</a:t>
          </a:r>
        </a:p>
      </dgm:t>
    </dgm:pt>
    <dgm:pt modelId="{43F810B8-0B43-497A-BF43-2EE9A648F23F}" type="parTrans" cxnId="{1827E414-8535-442E-9838-CAC9B92ADFC0}">
      <dgm:prSet/>
      <dgm:spPr/>
      <dgm:t>
        <a:bodyPr/>
        <a:lstStyle/>
        <a:p>
          <a:endParaRPr lang="en-US"/>
        </a:p>
      </dgm:t>
    </dgm:pt>
    <dgm:pt modelId="{AF50DD55-1333-4E9C-9FC5-F05972D16465}" type="sibTrans" cxnId="{1827E414-8535-442E-9838-CAC9B92ADFC0}">
      <dgm:prSet/>
      <dgm:spPr/>
      <dgm:t>
        <a:bodyPr/>
        <a:lstStyle/>
        <a:p>
          <a:endParaRPr lang="en-US"/>
        </a:p>
      </dgm:t>
    </dgm:pt>
    <dgm:pt modelId="{EE3D39CF-705F-45D7-B602-E97E092AF907}">
      <dgm:prSet/>
      <dgm:spPr/>
      <dgm:t>
        <a:bodyPr/>
        <a:lstStyle/>
        <a:p>
          <a:pPr marL="274320">
            <a:lnSpc>
              <a:spcPct val="100000"/>
            </a:lnSpc>
            <a:spcAft>
              <a:spcPts val="0"/>
            </a:spcAft>
          </a:pPr>
          <a:r>
            <a:rPr lang="en-US"/>
            <a:t>The overarching goal for Maryland’s Transitional Youth Services is to transition youth from foster care to successful adulthood. </a:t>
          </a:r>
        </a:p>
      </dgm:t>
    </dgm:pt>
    <dgm:pt modelId="{E917AC4D-34DF-4AE6-BAA2-815892C8C6B1}" type="parTrans" cxnId="{E3456027-91D6-4801-AE31-EF961F938364}">
      <dgm:prSet/>
      <dgm:spPr/>
      <dgm:t>
        <a:bodyPr/>
        <a:lstStyle/>
        <a:p>
          <a:endParaRPr lang="en-US"/>
        </a:p>
      </dgm:t>
    </dgm:pt>
    <dgm:pt modelId="{DD64F5FF-DC96-4AB6-B249-428B781100EE}" type="sibTrans" cxnId="{E3456027-91D6-4801-AE31-EF961F938364}">
      <dgm:prSet/>
      <dgm:spPr/>
      <dgm:t>
        <a:bodyPr/>
        <a:lstStyle/>
        <a:p>
          <a:endParaRPr lang="en-US"/>
        </a:p>
      </dgm:t>
    </dgm:pt>
    <dgm:pt modelId="{9EEB0404-9387-4D63-B243-8267278A7F6E}">
      <dgm:prSet/>
      <dgm:spPr/>
      <dgm:t>
        <a:bodyPr/>
        <a:lstStyle/>
        <a:p>
          <a:pPr marL="274320">
            <a:lnSpc>
              <a:spcPct val="100000"/>
            </a:lnSpc>
            <a:spcAft>
              <a:spcPts val="0"/>
            </a:spcAft>
          </a:pPr>
          <a:r>
            <a:rPr lang="en-US" dirty="0"/>
            <a:t>Successful adulthood is defined as when a youth exits the foster care system with the transitional skills to become self-sufficient as age and developmentally appropriate for the youth. </a:t>
          </a:r>
        </a:p>
      </dgm:t>
    </dgm:pt>
    <dgm:pt modelId="{6B0BF1B6-AFA7-413D-8C1E-0A775DF5FDE8}" type="parTrans" cxnId="{239FC85A-8815-4C84-BE03-5AF6AD2DDC5A}">
      <dgm:prSet/>
      <dgm:spPr/>
      <dgm:t>
        <a:bodyPr/>
        <a:lstStyle/>
        <a:p>
          <a:endParaRPr lang="en-US"/>
        </a:p>
      </dgm:t>
    </dgm:pt>
    <dgm:pt modelId="{59375DA6-4A77-4780-B038-29E0C8D35ED7}" type="sibTrans" cxnId="{239FC85A-8815-4C84-BE03-5AF6AD2DDC5A}">
      <dgm:prSet/>
      <dgm:spPr/>
      <dgm:t>
        <a:bodyPr/>
        <a:lstStyle/>
        <a:p>
          <a:endParaRPr lang="en-US"/>
        </a:p>
      </dgm:t>
    </dgm:pt>
    <dgm:pt modelId="{FE2260DC-235A-4ADE-832E-7C47CEC6DC1A}" type="pres">
      <dgm:prSet presAssocID="{EF2EA635-85E3-4D4E-A8BE-2992592D0D16}" presName="outerComposite" presStyleCnt="0">
        <dgm:presLayoutVars>
          <dgm:chMax val="5"/>
          <dgm:dir/>
          <dgm:resizeHandles val="exact"/>
        </dgm:presLayoutVars>
      </dgm:prSet>
      <dgm:spPr/>
    </dgm:pt>
    <dgm:pt modelId="{8FEB1104-2498-40FC-9C0C-9F8578AD27E6}" type="pres">
      <dgm:prSet presAssocID="{EF2EA635-85E3-4D4E-A8BE-2992592D0D16}" presName="dummyMaxCanvas" presStyleCnt="0">
        <dgm:presLayoutVars/>
      </dgm:prSet>
      <dgm:spPr/>
    </dgm:pt>
    <dgm:pt modelId="{341A76FB-90AD-4BC8-92F1-B8BEB24F08C9}" type="pres">
      <dgm:prSet presAssocID="{EF2EA635-85E3-4D4E-A8BE-2992592D0D16}" presName="FourNodes_1" presStyleLbl="node1" presStyleIdx="0" presStyleCnt="4">
        <dgm:presLayoutVars>
          <dgm:bulletEnabled val="1"/>
        </dgm:presLayoutVars>
      </dgm:prSet>
      <dgm:spPr/>
    </dgm:pt>
    <dgm:pt modelId="{7A90452E-89BF-4CB8-9A21-DEE621289C7D}" type="pres">
      <dgm:prSet presAssocID="{EF2EA635-85E3-4D4E-A8BE-2992592D0D16}" presName="FourNodes_2" presStyleLbl="node1" presStyleIdx="1" presStyleCnt="4">
        <dgm:presLayoutVars>
          <dgm:bulletEnabled val="1"/>
        </dgm:presLayoutVars>
      </dgm:prSet>
      <dgm:spPr/>
    </dgm:pt>
    <dgm:pt modelId="{C66954AC-6B06-4E53-8099-B44F7D8B0B58}" type="pres">
      <dgm:prSet presAssocID="{EF2EA635-85E3-4D4E-A8BE-2992592D0D16}" presName="FourNodes_3" presStyleLbl="node1" presStyleIdx="2" presStyleCnt="4">
        <dgm:presLayoutVars>
          <dgm:bulletEnabled val="1"/>
        </dgm:presLayoutVars>
      </dgm:prSet>
      <dgm:spPr/>
    </dgm:pt>
    <dgm:pt modelId="{CD02B8C8-2F83-4B30-9E43-5735C1E4599B}" type="pres">
      <dgm:prSet presAssocID="{EF2EA635-85E3-4D4E-A8BE-2992592D0D16}" presName="FourNodes_4" presStyleLbl="node1" presStyleIdx="3" presStyleCnt="4">
        <dgm:presLayoutVars>
          <dgm:bulletEnabled val="1"/>
        </dgm:presLayoutVars>
      </dgm:prSet>
      <dgm:spPr/>
    </dgm:pt>
    <dgm:pt modelId="{432E9EF4-01AE-46DA-BE1F-3321D4CADEAF}" type="pres">
      <dgm:prSet presAssocID="{EF2EA635-85E3-4D4E-A8BE-2992592D0D16}" presName="FourConn_1-2" presStyleLbl="fgAccFollowNode1" presStyleIdx="0" presStyleCnt="3">
        <dgm:presLayoutVars>
          <dgm:bulletEnabled val="1"/>
        </dgm:presLayoutVars>
      </dgm:prSet>
      <dgm:spPr/>
    </dgm:pt>
    <dgm:pt modelId="{F97D3043-BE2F-49B1-84A4-4C904F185C14}" type="pres">
      <dgm:prSet presAssocID="{EF2EA635-85E3-4D4E-A8BE-2992592D0D16}" presName="FourConn_2-3" presStyleLbl="fgAccFollowNode1" presStyleIdx="1" presStyleCnt="3">
        <dgm:presLayoutVars>
          <dgm:bulletEnabled val="1"/>
        </dgm:presLayoutVars>
      </dgm:prSet>
      <dgm:spPr/>
    </dgm:pt>
    <dgm:pt modelId="{15F9EA38-CB3A-4ECE-B30E-24BCC0EBDAAD}" type="pres">
      <dgm:prSet presAssocID="{EF2EA635-85E3-4D4E-A8BE-2992592D0D16}" presName="FourConn_3-4" presStyleLbl="fgAccFollowNode1" presStyleIdx="2" presStyleCnt="3">
        <dgm:presLayoutVars>
          <dgm:bulletEnabled val="1"/>
        </dgm:presLayoutVars>
      </dgm:prSet>
      <dgm:spPr/>
    </dgm:pt>
    <dgm:pt modelId="{A81441EF-A96F-4BB5-8692-631CFBE8FE46}" type="pres">
      <dgm:prSet presAssocID="{EF2EA635-85E3-4D4E-A8BE-2992592D0D16}" presName="FourNodes_1_text" presStyleLbl="node1" presStyleIdx="3" presStyleCnt="4">
        <dgm:presLayoutVars>
          <dgm:bulletEnabled val="1"/>
        </dgm:presLayoutVars>
      </dgm:prSet>
      <dgm:spPr/>
    </dgm:pt>
    <dgm:pt modelId="{7C365814-B07B-4BB8-B70D-D280889A4037}" type="pres">
      <dgm:prSet presAssocID="{EF2EA635-85E3-4D4E-A8BE-2992592D0D16}" presName="FourNodes_2_text" presStyleLbl="node1" presStyleIdx="3" presStyleCnt="4">
        <dgm:presLayoutVars>
          <dgm:bulletEnabled val="1"/>
        </dgm:presLayoutVars>
      </dgm:prSet>
      <dgm:spPr/>
    </dgm:pt>
    <dgm:pt modelId="{BA196EA8-390F-4638-9F1E-9926F5B41FAE}" type="pres">
      <dgm:prSet presAssocID="{EF2EA635-85E3-4D4E-A8BE-2992592D0D16}" presName="FourNodes_3_text" presStyleLbl="node1" presStyleIdx="3" presStyleCnt="4">
        <dgm:presLayoutVars>
          <dgm:bulletEnabled val="1"/>
        </dgm:presLayoutVars>
      </dgm:prSet>
      <dgm:spPr/>
    </dgm:pt>
    <dgm:pt modelId="{386E6FCF-2ECF-45F4-B51F-0BB54B6AD9CF}" type="pres">
      <dgm:prSet presAssocID="{EF2EA635-85E3-4D4E-A8BE-2992592D0D16}" presName="FourNodes_4_text" presStyleLbl="node1" presStyleIdx="3" presStyleCnt="4">
        <dgm:presLayoutVars>
          <dgm:bulletEnabled val="1"/>
        </dgm:presLayoutVars>
      </dgm:prSet>
      <dgm:spPr/>
    </dgm:pt>
  </dgm:ptLst>
  <dgm:cxnLst>
    <dgm:cxn modelId="{429D3A02-BFB2-42B7-ACBB-4F39DFB31EB7}" type="presOf" srcId="{B2E2EE86-272C-4EBA-9460-896CC228FA35}" destId="{A81441EF-A96F-4BB5-8692-631CFBE8FE46}" srcOrd="1" destOrd="0" presId="urn:microsoft.com/office/officeart/2005/8/layout/vProcess5"/>
    <dgm:cxn modelId="{2A0ECD04-860D-4A05-961E-3203E1D968C5}" type="presOf" srcId="{B2E2EE86-272C-4EBA-9460-896CC228FA35}" destId="{341A76FB-90AD-4BC8-92F1-B8BEB24F08C9}" srcOrd="0" destOrd="0" presId="urn:microsoft.com/office/officeart/2005/8/layout/vProcess5"/>
    <dgm:cxn modelId="{1827E414-8535-442E-9838-CAC9B92ADFC0}" srcId="{EF2EA635-85E3-4D4E-A8BE-2992592D0D16}" destId="{8763EA9C-2D6D-43FE-9113-F8F968BDF4B9}" srcOrd="1" destOrd="0" parTransId="{43F810B8-0B43-497A-BF43-2EE9A648F23F}" sibTransId="{AF50DD55-1333-4E9C-9FC5-F05972D16465}"/>
    <dgm:cxn modelId="{93D9A61D-44AB-4985-BD5C-CD04392F6286}" srcId="{EF2EA635-85E3-4D4E-A8BE-2992592D0D16}" destId="{B2E2EE86-272C-4EBA-9460-896CC228FA35}" srcOrd="0" destOrd="0" parTransId="{0942A412-E7D4-4344-8928-02567ECC0E59}" sibTransId="{9B862605-BD67-4ACF-A446-B1A9FCB837E0}"/>
    <dgm:cxn modelId="{E3456027-91D6-4801-AE31-EF961F938364}" srcId="{EF2EA635-85E3-4D4E-A8BE-2992592D0D16}" destId="{EE3D39CF-705F-45D7-B602-E97E092AF907}" srcOrd="2" destOrd="0" parTransId="{E917AC4D-34DF-4AE6-BAA2-815892C8C6B1}" sibTransId="{DD64F5FF-DC96-4AB6-B249-428B781100EE}"/>
    <dgm:cxn modelId="{8F9AB343-B549-43AF-BDFC-3992FF5BA591}" type="presOf" srcId="{EF2EA635-85E3-4D4E-A8BE-2992592D0D16}" destId="{FE2260DC-235A-4ADE-832E-7C47CEC6DC1A}" srcOrd="0" destOrd="0" presId="urn:microsoft.com/office/officeart/2005/8/layout/vProcess5"/>
    <dgm:cxn modelId="{204DEF69-F07E-4B62-9A71-605AEF899020}" type="presOf" srcId="{EE3D39CF-705F-45D7-B602-E97E092AF907}" destId="{BA196EA8-390F-4638-9F1E-9926F5B41FAE}" srcOrd="1" destOrd="0" presId="urn:microsoft.com/office/officeart/2005/8/layout/vProcess5"/>
    <dgm:cxn modelId="{DB78184F-CA07-4178-90AA-EBD771F9D3DC}" type="presOf" srcId="{8763EA9C-2D6D-43FE-9113-F8F968BDF4B9}" destId="{7A90452E-89BF-4CB8-9A21-DEE621289C7D}" srcOrd="0" destOrd="0" presId="urn:microsoft.com/office/officeart/2005/8/layout/vProcess5"/>
    <dgm:cxn modelId="{DBC10D7A-2659-4C01-BC0B-EFD42F66FC57}" type="presOf" srcId="{DD64F5FF-DC96-4AB6-B249-428B781100EE}" destId="{15F9EA38-CB3A-4ECE-B30E-24BCC0EBDAAD}" srcOrd="0" destOrd="0" presId="urn:microsoft.com/office/officeart/2005/8/layout/vProcess5"/>
    <dgm:cxn modelId="{239FC85A-8815-4C84-BE03-5AF6AD2DDC5A}" srcId="{EF2EA635-85E3-4D4E-A8BE-2992592D0D16}" destId="{9EEB0404-9387-4D63-B243-8267278A7F6E}" srcOrd="3" destOrd="0" parTransId="{6B0BF1B6-AFA7-413D-8C1E-0A775DF5FDE8}" sibTransId="{59375DA6-4A77-4780-B038-29E0C8D35ED7}"/>
    <dgm:cxn modelId="{4C9DE395-9AB1-4B31-BB7B-987389B292F2}" type="presOf" srcId="{8763EA9C-2D6D-43FE-9113-F8F968BDF4B9}" destId="{7C365814-B07B-4BB8-B70D-D280889A4037}" srcOrd="1" destOrd="0" presId="urn:microsoft.com/office/officeart/2005/8/layout/vProcess5"/>
    <dgm:cxn modelId="{94ED39CF-F270-4535-BC00-A3032C07A25E}" type="presOf" srcId="{AF50DD55-1333-4E9C-9FC5-F05972D16465}" destId="{F97D3043-BE2F-49B1-84A4-4C904F185C14}" srcOrd="0" destOrd="0" presId="urn:microsoft.com/office/officeart/2005/8/layout/vProcess5"/>
    <dgm:cxn modelId="{77658DE9-71A4-49A7-B6EA-4919BDABD35C}" type="presOf" srcId="{EE3D39CF-705F-45D7-B602-E97E092AF907}" destId="{C66954AC-6B06-4E53-8099-B44F7D8B0B58}" srcOrd="0" destOrd="0" presId="urn:microsoft.com/office/officeart/2005/8/layout/vProcess5"/>
    <dgm:cxn modelId="{30914AEA-8F33-47AA-9411-827584869CC8}" type="presOf" srcId="{9EEB0404-9387-4D63-B243-8267278A7F6E}" destId="{386E6FCF-2ECF-45F4-B51F-0BB54B6AD9CF}" srcOrd="1" destOrd="0" presId="urn:microsoft.com/office/officeart/2005/8/layout/vProcess5"/>
    <dgm:cxn modelId="{9BFAA9F1-B698-425B-94B8-72B9EAE580E1}" type="presOf" srcId="{9EEB0404-9387-4D63-B243-8267278A7F6E}" destId="{CD02B8C8-2F83-4B30-9E43-5735C1E4599B}" srcOrd="0" destOrd="0" presId="urn:microsoft.com/office/officeart/2005/8/layout/vProcess5"/>
    <dgm:cxn modelId="{E102C1FD-9E2A-4F8B-9AE2-92179104B570}" type="presOf" srcId="{9B862605-BD67-4ACF-A446-B1A9FCB837E0}" destId="{432E9EF4-01AE-46DA-BE1F-3321D4CADEAF}" srcOrd="0" destOrd="0" presId="urn:microsoft.com/office/officeart/2005/8/layout/vProcess5"/>
    <dgm:cxn modelId="{20EC8143-23CF-43B2-939C-27FCE0C81ADF}" type="presParOf" srcId="{FE2260DC-235A-4ADE-832E-7C47CEC6DC1A}" destId="{8FEB1104-2498-40FC-9C0C-9F8578AD27E6}" srcOrd="0" destOrd="0" presId="urn:microsoft.com/office/officeart/2005/8/layout/vProcess5"/>
    <dgm:cxn modelId="{A8E178BA-1ADA-4D59-96CF-F6BA8AC3162A}" type="presParOf" srcId="{FE2260DC-235A-4ADE-832E-7C47CEC6DC1A}" destId="{341A76FB-90AD-4BC8-92F1-B8BEB24F08C9}" srcOrd="1" destOrd="0" presId="urn:microsoft.com/office/officeart/2005/8/layout/vProcess5"/>
    <dgm:cxn modelId="{EED70D9B-3A37-4675-AD56-2873954768C3}" type="presParOf" srcId="{FE2260DC-235A-4ADE-832E-7C47CEC6DC1A}" destId="{7A90452E-89BF-4CB8-9A21-DEE621289C7D}" srcOrd="2" destOrd="0" presId="urn:microsoft.com/office/officeart/2005/8/layout/vProcess5"/>
    <dgm:cxn modelId="{3A60E525-E942-4C99-B59A-321F9E40D2F7}" type="presParOf" srcId="{FE2260DC-235A-4ADE-832E-7C47CEC6DC1A}" destId="{C66954AC-6B06-4E53-8099-B44F7D8B0B58}" srcOrd="3" destOrd="0" presId="urn:microsoft.com/office/officeart/2005/8/layout/vProcess5"/>
    <dgm:cxn modelId="{F352A132-4921-4D2B-8036-881251C5B459}" type="presParOf" srcId="{FE2260DC-235A-4ADE-832E-7C47CEC6DC1A}" destId="{CD02B8C8-2F83-4B30-9E43-5735C1E4599B}" srcOrd="4" destOrd="0" presId="urn:microsoft.com/office/officeart/2005/8/layout/vProcess5"/>
    <dgm:cxn modelId="{27CEE71F-E629-4A89-A9F4-E93B51B7242C}" type="presParOf" srcId="{FE2260DC-235A-4ADE-832E-7C47CEC6DC1A}" destId="{432E9EF4-01AE-46DA-BE1F-3321D4CADEAF}" srcOrd="5" destOrd="0" presId="urn:microsoft.com/office/officeart/2005/8/layout/vProcess5"/>
    <dgm:cxn modelId="{531A53AA-BF10-4EF5-9D7A-DD94480B8EB7}" type="presParOf" srcId="{FE2260DC-235A-4ADE-832E-7C47CEC6DC1A}" destId="{F97D3043-BE2F-49B1-84A4-4C904F185C14}" srcOrd="6" destOrd="0" presId="urn:microsoft.com/office/officeart/2005/8/layout/vProcess5"/>
    <dgm:cxn modelId="{49EE97FA-F3D4-4301-A029-DC8BE3226E20}" type="presParOf" srcId="{FE2260DC-235A-4ADE-832E-7C47CEC6DC1A}" destId="{15F9EA38-CB3A-4ECE-B30E-24BCC0EBDAAD}" srcOrd="7" destOrd="0" presId="urn:microsoft.com/office/officeart/2005/8/layout/vProcess5"/>
    <dgm:cxn modelId="{1A45C4EB-F53A-489C-BC98-BD63BB7B61BD}" type="presParOf" srcId="{FE2260DC-235A-4ADE-832E-7C47CEC6DC1A}" destId="{A81441EF-A96F-4BB5-8692-631CFBE8FE46}" srcOrd="8" destOrd="0" presId="urn:microsoft.com/office/officeart/2005/8/layout/vProcess5"/>
    <dgm:cxn modelId="{6DC508E5-9FDB-4976-891B-2A8D25A1DAA2}" type="presParOf" srcId="{FE2260DC-235A-4ADE-832E-7C47CEC6DC1A}" destId="{7C365814-B07B-4BB8-B70D-D280889A4037}" srcOrd="9" destOrd="0" presId="urn:microsoft.com/office/officeart/2005/8/layout/vProcess5"/>
    <dgm:cxn modelId="{3F557192-9C69-481A-96A9-4C6C6F37B762}" type="presParOf" srcId="{FE2260DC-235A-4ADE-832E-7C47CEC6DC1A}" destId="{BA196EA8-390F-4638-9F1E-9926F5B41FAE}" srcOrd="10" destOrd="0" presId="urn:microsoft.com/office/officeart/2005/8/layout/vProcess5"/>
    <dgm:cxn modelId="{0115A08C-8BB6-4081-A833-1D70DC40BEEF}" type="presParOf" srcId="{FE2260DC-235A-4ADE-832E-7C47CEC6DC1A}" destId="{386E6FCF-2ECF-45F4-B51F-0BB54B6AD9CF}"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9EEC77-4C09-40F3-A050-F86AF80E1697}" type="doc">
      <dgm:prSet loTypeId="urn:microsoft.com/office/officeart/2005/8/layout/pList1" loCatId="list" qsTypeId="urn:microsoft.com/office/officeart/2005/8/quickstyle/simple1" qsCatId="simple" csTypeId="urn:microsoft.com/office/officeart/2005/8/colors/colorful1" csCatId="colorful" phldr="1"/>
      <dgm:spPr/>
      <dgm:t>
        <a:bodyPr/>
        <a:lstStyle/>
        <a:p>
          <a:endParaRPr lang="en-US"/>
        </a:p>
      </dgm:t>
    </dgm:pt>
    <dgm:pt modelId="{659CB0A5-520C-46C7-BBE8-FFAC54D9A0BB}">
      <dgm:prSet custT="1"/>
      <dgm:spPr/>
      <dgm:t>
        <a:bodyPr/>
        <a:lstStyle/>
        <a:p>
          <a:pPr>
            <a:lnSpc>
              <a:spcPct val="100000"/>
            </a:lnSpc>
            <a:spcAft>
              <a:spcPts val="0"/>
            </a:spcAft>
          </a:pPr>
          <a:r>
            <a:rPr lang="en-US" sz="2200" dirty="0">
              <a:solidFill>
                <a:srgbClr val="9F757E"/>
              </a:solidFill>
              <a:latin typeface="Script MT Bold" panose="03040602040607080904" pitchFamily="66" charset="0"/>
            </a:rPr>
            <a:t>Education and Employment</a:t>
          </a:r>
        </a:p>
      </dgm:t>
    </dgm:pt>
    <dgm:pt modelId="{E4FDA99B-D75C-47FB-9051-2E053C096671}" type="parTrans" cxnId="{577BB6E4-904F-47B3-8B3F-072E83FD1B17}">
      <dgm:prSet/>
      <dgm:spPr/>
      <dgm:t>
        <a:bodyPr/>
        <a:lstStyle/>
        <a:p>
          <a:endParaRPr lang="en-US"/>
        </a:p>
      </dgm:t>
    </dgm:pt>
    <dgm:pt modelId="{0A6C2D5A-6C65-4F09-8EDB-8D6BCEE173E7}" type="sibTrans" cxnId="{577BB6E4-904F-47B3-8B3F-072E83FD1B17}">
      <dgm:prSet/>
      <dgm:spPr/>
      <dgm:t>
        <a:bodyPr/>
        <a:lstStyle/>
        <a:p>
          <a:endParaRPr lang="en-US"/>
        </a:p>
      </dgm:t>
    </dgm:pt>
    <dgm:pt modelId="{422426A8-F88E-4375-AB54-40B7D2D8F6A9}">
      <dgm:prSet custT="1"/>
      <dgm:spPr/>
      <dgm:t>
        <a:bodyPr/>
        <a:lstStyle/>
        <a:p>
          <a:pPr>
            <a:lnSpc>
              <a:spcPct val="100000"/>
            </a:lnSpc>
            <a:spcAft>
              <a:spcPts val="0"/>
            </a:spcAft>
          </a:pPr>
          <a:r>
            <a:rPr lang="en-US" sz="2200" dirty="0">
              <a:solidFill>
                <a:srgbClr val="9F757E"/>
              </a:solidFill>
              <a:latin typeface="Script MT Bold" panose="03040602040607080904" pitchFamily="66" charset="0"/>
            </a:rPr>
            <a:t>Well-Being and Civic Engagement</a:t>
          </a:r>
        </a:p>
      </dgm:t>
    </dgm:pt>
    <dgm:pt modelId="{98573FCA-BB1D-4045-99C5-3ECF4AEFF95F}" type="parTrans" cxnId="{DD1222BF-251E-45F4-A093-26B571366E6B}">
      <dgm:prSet/>
      <dgm:spPr/>
      <dgm:t>
        <a:bodyPr/>
        <a:lstStyle/>
        <a:p>
          <a:endParaRPr lang="en-US"/>
        </a:p>
      </dgm:t>
    </dgm:pt>
    <dgm:pt modelId="{8D1A7FC8-DC02-4A96-9217-DF46E3EE90E2}" type="sibTrans" cxnId="{DD1222BF-251E-45F4-A093-26B571366E6B}">
      <dgm:prSet/>
      <dgm:spPr/>
      <dgm:t>
        <a:bodyPr/>
        <a:lstStyle/>
        <a:p>
          <a:endParaRPr lang="en-US"/>
        </a:p>
      </dgm:t>
    </dgm:pt>
    <dgm:pt modelId="{41F70530-191F-41BA-92A6-9CBD29E9A554}">
      <dgm:prSet custT="1"/>
      <dgm:spPr/>
      <dgm:t>
        <a:bodyPr/>
        <a:lstStyle/>
        <a:p>
          <a:pPr>
            <a:lnSpc>
              <a:spcPct val="100000"/>
            </a:lnSpc>
            <a:spcAft>
              <a:spcPts val="0"/>
            </a:spcAft>
          </a:pPr>
          <a:r>
            <a:rPr lang="en-US" sz="2200" dirty="0">
              <a:solidFill>
                <a:srgbClr val="9F757E"/>
              </a:solidFill>
              <a:latin typeface="Script MT Bold" panose="03040602040607080904" pitchFamily="66" charset="0"/>
            </a:rPr>
            <a:t>Permanent and Supportive Connections</a:t>
          </a:r>
        </a:p>
      </dgm:t>
    </dgm:pt>
    <dgm:pt modelId="{2C8EE2D6-C259-405F-8C1A-4EEA2BAFE3E8}" type="parTrans" cxnId="{8E3D4F82-BE20-4B6C-A154-A303ACB53C71}">
      <dgm:prSet/>
      <dgm:spPr/>
      <dgm:t>
        <a:bodyPr/>
        <a:lstStyle/>
        <a:p>
          <a:endParaRPr lang="en-US"/>
        </a:p>
      </dgm:t>
    </dgm:pt>
    <dgm:pt modelId="{DAA902CB-F3AD-44E4-994B-F64D83D1311A}" type="sibTrans" cxnId="{8E3D4F82-BE20-4B6C-A154-A303ACB53C71}">
      <dgm:prSet/>
      <dgm:spPr/>
      <dgm:t>
        <a:bodyPr/>
        <a:lstStyle/>
        <a:p>
          <a:endParaRPr lang="en-US"/>
        </a:p>
      </dgm:t>
    </dgm:pt>
    <dgm:pt modelId="{7577E448-FDD2-4B22-A782-7B5FB1902F84}">
      <dgm:prSet custT="1"/>
      <dgm:spPr/>
      <dgm:t>
        <a:bodyPr/>
        <a:lstStyle/>
        <a:p>
          <a:pPr>
            <a:lnSpc>
              <a:spcPct val="100000"/>
            </a:lnSpc>
            <a:spcAft>
              <a:spcPts val="0"/>
            </a:spcAft>
          </a:pPr>
          <a:r>
            <a:rPr lang="en-US" sz="2200" dirty="0">
              <a:solidFill>
                <a:srgbClr val="9F757E"/>
              </a:solidFill>
              <a:latin typeface="Script MT Bold" panose="03040602040607080904" pitchFamily="66" charset="0"/>
            </a:rPr>
            <a:t>Financial Empowerment</a:t>
          </a:r>
        </a:p>
      </dgm:t>
    </dgm:pt>
    <dgm:pt modelId="{EBEACC06-F2AA-40AC-93EA-7C715F31710B}" type="parTrans" cxnId="{9712A222-6AB0-44B2-84E1-D7CB452B8FC0}">
      <dgm:prSet/>
      <dgm:spPr/>
      <dgm:t>
        <a:bodyPr/>
        <a:lstStyle/>
        <a:p>
          <a:endParaRPr lang="en-US"/>
        </a:p>
      </dgm:t>
    </dgm:pt>
    <dgm:pt modelId="{E02361E2-E86C-4407-BAB4-C89941F07256}" type="sibTrans" cxnId="{9712A222-6AB0-44B2-84E1-D7CB452B8FC0}">
      <dgm:prSet/>
      <dgm:spPr/>
      <dgm:t>
        <a:bodyPr/>
        <a:lstStyle/>
        <a:p>
          <a:endParaRPr lang="en-US"/>
        </a:p>
      </dgm:t>
    </dgm:pt>
    <dgm:pt modelId="{86C3486E-E496-4D5B-BCF5-B60F1ADB126E}">
      <dgm:prSet custT="1"/>
      <dgm:spPr/>
      <dgm:t>
        <a:bodyPr/>
        <a:lstStyle/>
        <a:p>
          <a:pPr>
            <a:lnSpc>
              <a:spcPct val="100000"/>
            </a:lnSpc>
            <a:spcAft>
              <a:spcPts val="0"/>
            </a:spcAft>
          </a:pPr>
          <a:r>
            <a:rPr lang="en-US" sz="2200" dirty="0">
              <a:solidFill>
                <a:srgbClr val="9F757E"/>
              </a:solidFill>
              <a:latin typeface="Script MT Bold" panose="03040602040607080904" pitchFamily="66" charset="0"/>
            </a:rPr>
            <a:t>Safe and Stable Housing</a:t>
          </a:r>
        </a:p>
      </dgm:t>
    </dgm:pt>
    <dgm:pt modelId="{2DEF986E-49CD-42A2-8AB3-9E08987A6C1D}" type="parTrans" cxnId="{D1A89DE7-68FC-423A-A4C4-2B403486B652}">
      <dgm:prSet/>
      <dgm:spPr/>
      <dgm:t>
        <a:bodyPr/>
        <a:lstStyle/>
        <a:p>
          <a:endParaRPr lang="en-US"/>
        </a:p>
      </dgm:t>
    </dgm:pt>
    <dgm:pt modelId="{B49B623D-1B1B-4EC6-A2FF-62B95572172E}" type="sibTrans" cxnId="{D1A89DE7-68FC-423A-A4C4-2B403486B652}">
      <dgm:prSet/>
      <dgm:spPr/>
      <dgm:t>
        <a:bodyPr/>
        <a:lstStyle/>
        <a:p>
          <a:endParaRPr lang="en-US"/>
        </a:p>
      </dgm:t>
    </dgm:pt>
    <dgm:pt modelId="{2CA6797F-0E16-4CC6-B31A-A020743334D1}" type="pres">
      <dgm:prSet presAssocID="{619EEC77-4C09-40F3-A050-F86AF80E1697}" presName="Name0" presStyleCnt="0">
        <dgm:presLayoutVars>
          <dgm:dir/>
          <dgm:resizeHandles val="exact"/>
        </dgm:presLayoutVars>
      </dgm:prSet>
      <dgm:spPr/>
    </dgm:pt>
    <dgm:pt modelId="{6B68A79E-F952-4B2C-BEC7-6B57B8937345}" type="pres">
      <dgm:prSet presAssocID="{659CB0A5-520C-46C7-BBE8-FFAC54D9A0BB}" presName="compNode" presStyleCnt="0"/>
      <dgm:spPr/>
    </dgm:pt>
    <dgm:pt modelId="{6D88C4B5-0FB4-4989-A11F-CAB5AE7C7E83}" type="pres">
      <dgm:prSet presAssocID="{659CB0A5-520C-46C7-BBE8-FFAC54D9A0BB}" presName="pictRect" presStyleLbl="node1" presStyleIdx="0" presStyleCnt="5" custScaleX="79664" custScaleY="89866" custLinFactNeighborX="-11598" custLinFactNeighborY="16496"/>
      <dgm:spPr>
        <a:blipFill>
          <a:blip xmlns:r="http://schemas.openxmlformats.org/officeDocument/2006/relationships" r:embed="rId1">
            <a:duotone>
              <a:schemeClr val="accent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3000" r="-3000"/>
          </a:stretch>
        </a:blipFill>
      </dgm:spPr>
    </dgm:pt>
    <dgm:pt modelId="{89BBB643-E72D-44B8-B0E3-6C9DCA331DD9}" type="pres">
      <dgm:prSet presAssocID="{659CB0A5-520C-46C7-BBE8-FFAC54D9A0BB}" presName="textRect" presStyleLbl="revTx" presStyleIdx="0" presStyleCnt="5" custLinFactNeighborX="-9901" custLinFactNeighborY="15925">
        <dgm:presLayoutVars>
          <dgm:bulletEnabled val="1"/>
        </dgm:presLayoutVars>
      </dgm:prSet>
      <dgm:spPr/>
    </dgm:pt>
    <dgm:pt modelId="{E5D3E548-5338-422A-8E99-FF806EC1886C}" type="pres">
      <dgm:prSet presAssocID="{0A6C2D5A-6C65-4F09-8EDB-8D6BCEE173E7}" presName="sibTrans" presStyleLbl="sibTrans2D1" presStyleIdx="0" presStyleCnt="0"/>
      <dgm:spPr/>
    </dgm:pt>
    <dgm:pt modelId="{9DB01F20-CBDA-4A0B-85AD-FA32729BF525}" type="pres">
      <dgm:prSet presAssocID="{422426A8-F88E-4375-AB54-40B7D2D8F6A9}" presName="compNode" presStyleCnt="0"/>
      <dgm:spPr/>
    </dgm:pt>
    <dgm:pt modelId="{2CDA3DAF-1AEA-420D-AA64-A0767479FFBB}" type="pres">
      <dgm:prSet presAssocID="{422426A8-F88E-4375-AB54-40B7D2D8F6A9}" presName="pictRect" presStyleLbl="node1" presStyleIdx="1" presStyleCnt="5" custScaleX="88217" custScaleY="93275" custLinFactNeighborX="6069" custLinFactNeighborY="19232"/>
      <dgm:spPr>
        <a:blipFill>
          <a:blip xmlns:r="http://schemas.openxmlformats.org/officeDocument/2006/relationships" r:embed="rId3">
            <a:duotone>
              <a:schemeClr val="accent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000" b="-1000"/>
          </a:stretch>
        </a:blipFill>
      </dgm:spPr>
    </dgm:pt>
    <dgm:pt modelId="{BA455271-518F-4181-9F06-C0408859B68C}" type="pres">
      <dgm:prSet presAssocID="{422426A8-F88E-4375-AB54-40B7D2D8F6A9}" presName="textRect" presStyleLbl="revTx" presStyleIdx="1" presStyleCnt="5" custLinFactNeighborX="7176" custLinFactNeighborY="19125">
        <dgm:presLayoutVars>
          <dgm:bulletEnabled val="1"/>
        </dgm:presLayoutVars>
      </dgm:prSet>
      <dgm:spPr/>
    </dgm:pt>
    <dgm:pt modelId="{5DF85AFD-19F1-4A88-B617-ABD0C7B96176}" type="pres">
      <dgm:prSet presAssocID="{8D1A7FC8-DC02-4A96-9217-DF46E3EE90E2}" presName="sibTrans" presStyleLbl="sibTrans2D1" presStyleIdx="0" presStyleCnt="0"/>
      <dgm:spPr/>
    </dgm:pt>
    <dgm:pt modelId="{E7BAF838-0237-4EF1-BD7D-AF24C2B383D2}" type="pres">
      <dgm:prSet presAssocID="{41F70530-191F-41BA-92A6-9CBD29E9A554}" presName="compNode" presStyleCnt="0"/>
      <dgm:spPr/>
    </dgm:pt>
    <dgm:pt modelId="{DB752C2D-B7F6-4388-8D18-F85E8FCB5A18}" type="pres">
      <dgm:prSet presAssocID="{41F70530-191F-41BA-92A6-9CBD29E9A554}" presName="pictRect" presStyleLbl="node1" presStyleIdx="2" presStyleCnt="5" custScaleX="79664" custScaleY="81615" custLinFactX="-81955" custLinFactY="75149" custLinFactNeighborX="-100000" custLinFactNeighborY="100000"/>
      <dgm:spPr>
        <a:blipFill>
          <a:blip xmlns:r="http://schemas.openxmlformats.org/officeDocument/2006/relationships" r:embed="rId5">
            <a:duotone>
              <a:schemeClr val="accent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dgm:spPr>
    </dgm:pt>
    <dgm:pt modelId="{11EC8C0F-9D6B-4C43-A99E-38E8C2DEAAAE}" type="pres">
      <dgm:prSet presAssocID="{41F70530-191F-41BA-92A6-9CBD29E9A554}" presName="textRect" presStyleLbl="revTx" presStyleIdx="2" presStyleCnt="5" custScaleX="123263" custLinFactNeighborX="15835" custLinFactNeighborY="18903">
        <dgm:presLayoutVars>
          <dgm:bulletEnabled val="1"/>
        </dgm:presLayoutVars>
      </dgm:prSet>
      <dgm:spPr/>
    </dgm:pt>
    <dgm:pt modelId="{1BD67D69-5EBA-4068-9A18-3D305CA29430}" type="pres">
      <dgm:prSet presAssocID="{DAA902CB-F3AD-44E4-994B-F64D83D1311A}" presName="sibTrans" presStyleLbl="sibTrans2D1" presStyleIdx="0" presStyleCnt="0"/>
      <dgm:spPr/>
    </dgm:pt>
    <dgm:pt modelId="{3B2F5AFA-2238-46AF-B7F7-D0A88877CB69}" type="pres">
      <dgm:prSet presAssocID="{7577E448-FDD2-4B22-A782-7B5FB1902F84}" presName="compNode" presStyleCnt="0"/>
      <dgm:spPr/>
    </dgm:pt>
    <dgm:pt modelId="{ACFD7B7C-F7FE-448B-972A-A1767E7D3FE4}" type="pres">
      <dgm:prSet presAssocID="{7577E448-FDD2-4B22-A782-7B5FB1902F84}" presName="pictRect" presStyleLbl="node1" presStyleIdx="3" presStyleCnt="5" custScaleX="81122" custScaleY="80647" custLinFactX="10179" custLinFactNeighborX="100000" custLinFactNeighborY="16955"/>
      <dgm:spPr>
        <a:blipFill>
          <a:blip xmlns:r="http://schemas.openxmlformats.org/officeDocument/2006/relationships" r:embed="rId7">
            <a:duotone>
              <a:schemeClr val="accent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8000" r="-8000"/>
          </a:stretch>
        </a:blipFill>
      </dgm:spPr>
    </dgm:pt>
    <dgm:pt modelId="{7B73B115-DDD0-4400-A91A-BDAA9E5F0B85}" type="pres">
      <dgm:prSet presAssocID="{7577E448-FDD2-4B22-A782-7B5FB1902F84}" presName="textRect" presStyleLbl="revTx" presStyleIdx="3" presStyleCnt="5" custLinFactNeighborX="-17824" custLinFactNeighborY="-3097">
        <dgm:presLayoutVars>
          <dgm:bulletEnabled val="1"/>
        </dgm:presLayoutVars>
      </dgm:prSet>
      <dgm:spPr/>
    </dgm:pt>
    <dgm:pt modelId="{A3067E4A-6235-4E8B-BFFB-546F298DE22A}" type="pres">
      <dgm:prSet presAssocID="{E02361E2-E86C-4407-BAB4-C89941F07256}" presName="sibTrans" presStyleLbl="sibTrans2D1" presStyleIdx="0" presStyleCnt="0"/>
      <dgm:spPr/>
    </dgm:pt>
    <dgm:pt modelId="{2CAB806E-4A84-4649-804F-4AC290E62DAB}" type="pres">
      <dgm:prSet presAssocID="{86C3486E-E496-4D5B-BCF5-B60F1ADB126E}" presName="compNode" presStyleCnt="0"/>
      <dgm:spPr/>
    </dgm:pt>
    <dgm:pt modelId="{990BAD0E-70A0-46F1-9886-FD506734B75F}" type="pres">
      <dgm:prSet presAssocID="{86C3486E-E496-4D5B-BCF5-B60F1ADB126E}" presName="pictRect" presStyleLbl="node1" presStyleIdx="4" presStyleCnt="5" custScaleX="87187" custScaleY="78256" custLinFactY="-31356" custLinFactNeighborX="73625" custLinFactNeighborY="-100000"/>
      <dgm:spPr>
        <a:blipFill>
          <a:blip xmlns:r="http://schemas.openxmlformats.org/officeDocument/2006/relationships" r:embed="rId9">
            <a:duotone>
              <a:schemeClr val="accent2">
                <a:shade val="45000"/>
                <a:satMod val="135000"/>
              </a:schemeClr>
              <a:prstClr val="white"/>
            </a:duotone>
            <a:extLst>
              <a:ext uri="{28A0092B-C50C-407E-A947-70E740481C1C}">
                <a14:useLocalDpi xmlns:a14="http://schemas.microsoft.com/office/drawing/2010/main" val="0"/>
              </a:ext>
            </a:extLst>
          </a:blip>
          <a:srcRect/>
          <a:stretch>
            <a:fillRect t="-16000" b="-16000"/>
          </a:stretch>
        </a:blipFill>
      </dgm:spPr>
    </dgm:pt>
    <dgm:pt modelId="{7DA60083-13D9-42E7-B3CF-176AC1D897E3}" type="pres">
      <dgm:prSet presAssocID="{86C3486E-E496-4D5B-BCF5-B60F1ADB126E}" presName="textRect" presStyleLbl="revTx" presStyleIdx="4" presStyleCnt="5" custLinFactNeighborX="1442" custLinFactNeighborY="4287">
        <dgm:presLayoutVars>
          <dgm:bulletEnabled val="1"/>
        </dgm:presLayoutVars>
      </dgm:prSet>
      <dgm:spPr/>
    </dgm:pt>
  </dgm:ptLst>
  <dgm:cxnLst>
    <dgm:cxn modelId="{9712A222-6AB0-44B2-84E1-D7CB452B8FC0}" srcId="{619EEC77-4C09-40F3-A050-F86AF80E1697}" destId="{7577E448-FDD2-4B22-A782-7B5FB1902F84}" srcOrd="3" destOrd="0" parTransId="{EBEACC06-F2AA-40AC-93EA-7C715F31710B}" sibTransId="{E02361E2-E86C-4407-BAB4-C89941F07256}"/>
    <dgm:cxn modelId="{E8280824-424F-4481-880D-A831B6478A02}" type="presOf" srcId="{0A6C2D5A-6C65-4F09-8EDB-8D6BCEE173E7}" destId="{E5D3E548-5338-422A-8E99-FF806EC1886C}" srcOrd="0" destOrd="0" presId="urn:microsoft.com/office/officeart/2005/8/layout/pList1"/>
    <dgm:cxn modelId="{F999803A-ECBA-462D-B784-89D1DC0AF15A}" type="presOf" srcId="{659CB0A5-520C-46C7-BBE8-FFAC54D9A0BB}" destId="{89BBB643-E72D-44B8-B0E3-6C9DCA331DD9}" srcOrd="0" destOrd="0" presId="urn:microsoft.com/office/officeart/2005/8/layout/pList1"/>
    <dgm:cxn modelId="{37F00843-7455-477F-B3F3-CD4BF5DF796A}" type="presOf" srcId="{422426A8-F88E-4375-AB54-40B7D2D8F6A9}" destId="{BA455271-518F-4181-9F06-C0408859B68C}" srcOrd="0" destOrd="0" presId="urn:microsoft.com/office/officeart/2005/8/layout/pList1"/>
    <dgm:cxn modelId="{8E3D4F82-BE20-4B6C-A154-A303ACB53C71}" srcId="{619EEC77-4C09-40F3-A050-F86AF80E1697}" destId="{41F70530-191F-41BA-92A6-9CBD29E9A554}" srcOrd="2" destOrd="0" parTransId="{2C8EE2D6-C259-405F-8C1A-4EEA2BAFE3E8}" sibTransId="{DAA902CB-F3AD-44E4-994B-F64D83D1311A}"/>
    <dgm:cxn modelId="{E7A2DD83-B467-4D38-A54D-1E26C4CC26D6}" type="presOf" srcId="{8D1A7FC8-DC02-4A96-9217-DF46E3EE90E2}" destId="{5DF85AFD-19F1-4A88-B617-ABD0C7B96176}" srcOrd="0" destOrd="0" presId="urn:microsoft.com/office/officeart/2005/8/layout/pList1"/>
    <dgm:cxn modelId="{4498B389-5011-4024-9028-3794491A24A3}" type="presOf" srcId="{41F70530-191F-41BA-92A6-9CBD29E9A554}" destId="{11EC8C0F-9D6B-4C43-A99E-38E8C2DEAAAE}" srcOrd="0" destOrd="0" presId="urn:microsoft.com/office/officeart/2005/8/layout/pList1"/>
    <dgm:cxn modelId="{4DC3FD97-C419-4876-AD3A-FB274B2CB3C6}" type="presOf" srcId="{619EEC77-4C09-40F3-A050-F86AF80E1697}" destId="{2CA6797F-0E16-4CC6-B31A-A020743334D1}" srcOrd="0" destOrd="0" presId="urn:microsoft.com/office/officeart/2005/8/layout/pList1"/>
    <dgm:cxn modelId="{DCFC17A4-0654-4DE0-AA2F-87EFE19B97DD}" type="presOf" srcId="{86C3486E-E496-4D5B-BCF5-B60F1ADB126E}" destId="{7DA60083-13D9-42E7-B3CF-176AC1D897E3}" srcOrd="0" destOrd="0" presId="urn:microsoft.com/office/officeart/2005/8/layout/pList1"/>
    <dgm:cxn modelId="{DD1222BF-251E-45F4-A093-26B571366E6B}" srcId="{619EEC77-4C09-40F3-A050-F86AF80E1697}" destId="{422426A8-F88E-4375-AB54-40B7D2D8F6A9}" srcOrd="1" destOrd="0" parTransId="{98573FCA-BB1D-4045-99C5-3ECF4AEFF95F}" sibTransId="{8D1A7FC8-DC02-4A96-9217-DF46E3EE90E2}"/>
    <dgm:cxn modelId="{BB880AD5-F4EA-4667-977B-4F6EA081DA22}" type="presOf" srcId="{7577E448-FDD2-4B22-A782-7B5FB1902F84}" destId="{7B73B115-DDD0-4400-A91A-BDAA9E5F0B85}" srcOrd="0" destOrd="0" presId="urn:microsoft.com/office/officeart/2005/8/layout/pList1"/>
    <dgm:cxn modelId="{577BB6E4-904F-47B3-8B3F-072E83FD1B17}" srcId="{619EEC77-4C09-40F3-A050-F86AF80E1697}" destId="{659CB0A5-520C-46C7-BBE8-FFAC54D9A0BB}" srcOrd="0" destOrd="0" parTransId="{E4FDA99B-D75C-47FB-9051-2E053C096671}" sibTransId="{0A6C2D5A-6C65-4F09-8EDB-8D6BCEE173E7}"/>
    <dgm:cxn modelId="{D1A89DE7-68FC-423A-A4C4-2B403486B652}" srcId="{619EEC77-4C09-40F3-A050-F86AF80E1697}" destId="{86C3486E-E496-4D5B-BCF5-B60F1ADB126E}" srcOrd="4" destOrd="0" parTransId="{2DEF986E-49CD-42A2-8AB3-9E08987A6C1D}" sibTransId="{B49B623D-1B1B-4EC6-A2FF-62B95572172E}"/>
    <dgm:cxn modelId="{3EE1C7F7-4C42-4373-AFF2-F033CA639642}" type="presOf" srcId="{DAA902CB-F3AD-44E4-994B-F64D83D1311A}" destId="{1BD67D69-5EBA-4068-9A18-3D305CA29430}" srcOrd="0" destOrd="0" presId="urn:microsoft.com/office/officeart/2005/8/layout/pList1"/>
    <dgm:cxn modelId="{46B56BFA-369C-41EB-8DF6-6D2484E04382}" type="presOf" srcId="{E02361E2-E86C-4407-BAB4-C89941F07256}" destId="{A3067E4A-6235-4E8B-BFFB-546F298DE22A}" srcOrd="0" destOrd="0" presId="urn:microsoft.com/office/officeart/2005/8/layout/pList1"/>
    <dgm:cxn modelId="{D8507D5A-E26F-48D8-95C6-1BD89AD18338}" type="presParOf" srcId="{2CA6797F-0E16-4CC6-B31A-A020743334D1}" destId="{6B68A79E-F952-4B2C-BEC7-6B57B8937345}" srcOrd="0" destOrd="0" presId="urn:microsoft.com/office/officeart/2005/8/layout/pList1"/>
    <dgm:cxn modelId="{BDC37B92-B1C3-41C4-81CE-BFC858A18971}" type="presParOf" srcId="{6B68A79E-F952-4B2C-BEC7-6B57B8937345}" destId="{6D88C4B5-0FB4-4989-A11F-CAB5AE7C7E83}" srcOrd="0" destOrd="0" presId="urn:microsoft.com/office/officeart/2005/8/layout/pList1"/>
    <dgm:cxn modelId="{B878D8E0-EBA7-4DED-ADF6-AE2B4A909DB9}" type="presParOf" srcId="{6B68A79E-F952-4B2C-BEC7-6B57B8937345}" destId="{89BBB643-E72D-44B8-B0E3-6C9DCA331DD9}" srcOrd="1" destOrd="0" presId="urn:microsoft.com/office/officeart/2005/8/layout/pList1"/>
    <dgm:cxn modelId="{1D013985-DAF6-4C2A-BB25-8FA890915328}" type="presParOf" srcId="{2CA6797F-0E16-4CC6-B31A-A020743334D1}" destId="{E5D3E548-5338-422A-8E99-FF806EC1886C}" srcOrd="1" destOrd="0" presId="urn:microsoft.com/office/officeart/2005/8/layout/pList1"/>
    <dgm:cxn modelId="{99A5E10F-C31B-4E02-94D0-6D30688D4F82}" type="presParOf" srcId="{2CA6797F-0E16-4CC6-B31A-A020743334D1}" destId="{9DB01F20-CBDA-4A0B-85AD-FA32729BF525}" srcOrd="2" destOrd="0" presId="urn:microsoft.com/office/officeart/2005/8/layout/pList1"/>
    <dgm:cxn modelId="{6BDE2724-9244-4A77-9480-5F21806FD1D5}" type="presParOf" srcId="{9DB01F20-CBDA-4A0B-85AD-FA32729BF525}" destId="{2CDA3DAF-1AEA-420D-AA64-A0767479FFBB}" srcOrd="0" destOrd="0" presId="urn:microsoft.com/office/officeart/2005/8/layout/pList1"/>
    <dgm:cxn modelId="{1E98E87B-D531-4A1C-AD01-D8B266694454}" type="presParOf" srcId="{9DB01F20-CBDA-4A0B-85AD-FA32729BF525}" destId="{BA455271-518F-4181-9F06-C0408859B68C}" srcOrd="1" destOrd="0" presId="urn:microsoft.com/office/officeart/2005/8/layout/pList1"/>
    <dgm:cxn modelId="{076C448B-1443-4136-AB9D-D064F052B5B1}" type="presParOf" srcId="{2CA6797F-0E16-4CC6-B31A-A020743334D1}" destId="{5DF85AFD-19F1-4A88-B617-ABD0C7B96176}" srcOrd="3" destOrd="0" presId="urn:microsoft.com/office/officeart/2005/8/layout/pList1"/>
    <dgm:cxn modelId="{DF8C5221-438A-4BA1-8FC6-D931C2EA94CE}" type="presParOf" srcId="{2CA6797F-0E16-4CC6-B31A-A020743334D1}" destId="{E7BAF838-0237-4EF1-BD7D-AF24C2B383D2}" srcOrd="4" destOrd="0" presId="urn:microsoft.com/office/officeart/2005/8/layout/pList1"/>
    <dgm:cxn modelId="{802610D1-8489-473D-8929-363F5CCF5CA1}" type="presParOf" srcId="{E7BAF838-0237-4EF1-BD7D-AF24C2B383D2}" destId="{DB752C2D-B7F6-4388-8D18-F85E8FCB5A18}" srcOrd="0" destOrd="0" presId="urn:microsoft.com/office/officeart/2005/8/layout/pList1"/>
    <dgm:cxn modelId="{6EE5BC89-5A42-4625-B9CA-8617CDFB7557}" type="presParOf" srcId="{E7BAF838-0237-4EF1-BD7D-AF24C2B383D2}" destId="{11EC8C0F-9D6B-4C43-A99E-38E8C2DEAAAE}" srcOrd="1" destOrd="0" presId="urn:microsoft.com/office/officeart/2005/8/layout/pList1"/>
    <dgm:cxn modelId="{2FD451F1-389B-40BA-B6ED-BD52994E6A81}" type="presParOf" srcId="{2CA6797F-0E16-4CC6-B31A-A020743334D1}" destId="{1BD67D69-5EBA-4068-9A18-3D305CA29430}" srcOrd="5" destOrd="0" presId="urn:microsoft.com/office/officeart/2005/8/layout/pList1"/>
    <dgm:cxn modelId="{8E7718EB-81F1-44D8-A640-3374E5E424E6}" type="presParOf" srcId="{2CA6797F-0E16-4CC6-B31A-A020743334D1}" destId="{3B2F5AFA-2238-46AF-B7F7-D0A88877CB69}" srcOrd="6" destOrd="0" presId="urn:microsoft.com/office/officeart/2005/8/layout/pList1"/>
    <dgm:cxn modelId="{6F800AC6-72AE-4CFD-A9CA-E9D65682E092}" type="presParOf" srcId="{3B2F5AFA-2238-46AF-B7F7-D0A88877CB69}" destId="{ACFD7B7C-F7FE-448B-972A-A1767E7D3FE4}" srcOrd="0" destOrd="0" presId="urn:microsoft.com/office/officeart/2005/8/layout/pList1"/>
    <dgm:cxn modelId="{A15BD6F5-B9EF-4216-BF10-04C43E5547C7}" type="presParOf" srcId="{3B2F5AFA-2238-46AF-B7F7-D0A88877CB69}" destId="{7B73B115-DDD0-4400-A91A-BDAA9E5F0B85}" srcOrd="1" destOrd="0" presId="urn:microsoft.com/office/officeart/2005/8/layout/pList1"/>
    <dgm:cxn modelId="{721A02D2-CA8E-4255-A6CA-E5D4EA2B7A19}" type="presParOf" srcId="{2CA6797F-0E16-4CC6-B31A-A020743334D1}" destId="{A3067E4A-6235-4E8B-BFFB-546F298DE22A}" srcOrd="7" destOrd="0" presId="urn:microsoft.com/office/officeart/2005/8/layout/pList1"/>
    <dgm:cxn modelId="{CB197E8A-4CB3-4D8B-B9A6-2E3B5F17D3CF}" type="presParOf" srcId="{2CA6797F-0E16-4CC6-B31A-A020743334D1}" destId="{2CAB806E-4A84-4649-804F-4AC290E62DAB}" srcOrd="8" destOrd="0" presId="urn:microsoft.com/office/officeart/2005/8/layout/pList1"/>
    <dgm:cxn modelId="{E2D9B673-088B-40DD-9D2F-EFC9FFDA1DD8}" type="presParOf" srcId="{2CAB806E-4A84-4649-804F-4AC290E62DAB}" destId="{990BAD0E-70A0-46F1-9886-FD506734B75F}" srcOrd="0" destOrd="0" presId="urn:microsoft.com/office/officeart/2005/8/layout/pList1"/>
    <dgm:cxn modelId="{4A4C3BC2-39B4-42EB-8D16-20788B7E1415}" type="presParOf" srcId="{2CAB806E-4A84-4649-804F-4AC290E62DAB}" destId="{7DA60083-13D9-42E7-B3CF-176AC1D897E3}"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96FFCE-6978-44E6-896F-4E18FA064D79}"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121A6B68-88FC-4773-B51F-3D93A71931CC}">
      <dgm:prSet/>
      <dgm:spPr/>
      <dgm:t>
        <a:bodyPr/>
        <a:lstStyle/>
        <a:p>
          <a:r>
            <a:rPr lang="en-US"/>
            <a:t>Transitioning Youth Learning Collaborative</a:t>
          </a:r>
        </a:p>
      </dgm:t>
    </dgm:pt>
    <dgm:pt modelId="{9340FF3E-FB27-4D83-B9BB-AB172F598E0F}" type="parTrans" cxnId="{5C8CA402-F659-4596-9960-E6B6D17119E6}">
      <dgm:prSet/>
      <dgm:spPr/>
      <dgm:t>
        <a:bodyPr/>
        <a:lstStyle/>
        <a:p>
          <a:endParaRPr lang="en-US"/>
        </a:p>
      </dgm:t>
    </dgm:pt>
    <dgm:pt modelId="{3DB60CFC-7455-4BA9-A494-9957FE454771}" type="sibTrans" cxnId="{5C8CA402-F659-4596-9960-E6B6D17119E6}">
      <dgm:prSet/>
      <dgm:spPr/>
      <dgm:t>
        <a:bodyPr/>
        <a:lstStyle/>
        <a:p>
          <a:endParaRPr lang="en-US"/>
        </a:p>
      </dgm:t>
    </dgm:pt>
    <dgm:pt modelId="{53862143-1DA5-4481-BCED-5B08AD89F105}">
      <dgm:prSet/>
      <dgm:spPr/>
      <dgm:t>
        <a:bodyPr/>
        <a:lstStyle/>
        <a:p>
          <a:r>
            <a:rPr lang="en-US"/>
            <a:t>Montgomery County Youth Advisory Board</a:t>
          </a:r>
        </a:p>
      </dgm:t>
    </dgm:pt>
    <dgm:pt modelId="{C4F33C13-3492-4ED5-B73C-C7B6725964AD}" type="parTrans" cxnId="{279D61BA-B5B1-4552-BB10-510569A402A1}">
      <dgm:prSet/>
      <dgm:spPr/>
      <dgm:t>
        <a:bodyPr/>
        <a:lstStyle/>
        <a:p>
          <a:endParaRPr lang="en-US"/>
        </a:p>
      </dgm:t>
    </dgm:pt>
    <dgm:pt modelId="{498D9C85-95FC-443F-A792-4D037F499A7D}" type="sibTrans" cxnId="{279D61BA-B5B1-4552-BB10-510569A402A1}">
      <dgm:prSet/>
      <dgm:spPr/>
      <dgm:t>
        <a:bodyPr/>
        <a:lstStyle/>
        <a:p>
          <a:endParaRPr lang="en-US"/>
        </a:p>
      </dgm:t>
    </dgm:pt>
    <dgm:pt modelId="{3095A2AC-DB41-4949-B260-C2C5BA901B36}">
      <dgm:prSet/>
      <dgm:spPr/>
      <dgm:t>
        <a:bodyPr/>
        <a:lstStyle/>
        <a:p>
          <a:r>
            <a:rPr lang="en-US"/>
            <a:t>Independent Living Coordinator for Montgomery County</a:t>
          </a:r>
        </a:p>
      </dgm:t>
    </dgm:pt>
    <dgm:pt modelId="{55FEA065-4DCF-46FB-9FAC-04446333E492}" type="parTrans" cxnId="{BDA6C2F9-7AE3-43E6-A1B8-862A40D06927}">
      <dgm:prSet/>
      <dgm:spPr/>
      <dgm:t>
        <a:bodyPr/>
        <a:lstStyle/>
        <a:p>
          <a:endParaRPr lang="en-US"/>
        </a:p>
      </dgm:t>
    </dgm:pt>
    <dgm:pt modelId="{EF3B3348-8B11-42CE-8032-3D05CBEF48E1}" type="sibTrans" cxnId="{BDA6C2F9-7AE3-43E6-A1B8-862A40D06927}">
      <dgm:prSet/>
      <dgm:spPr/>
      <dgm:t>
        <a:bodyPr/>
        <a:lstStyle/>
        <a:p>
          <a:endParaRPr lang="en-US"/>
        </a:p>
      </dgm:t>
    </dgm:pt>
    <dgm:pt modelId="{3352A18B-CB4F-4555-9CAF-BA081EA8C9E0}">
      <dgm:prSet/>
      <dgm:spPr/>
      <dgm:t>
        <a:bodyPr/>
        <a:lstStyle/>
        <a:p>
          <a:r>
            <a:rPr lang="en-US"/>
            <a:t>Life Skills classes and Keys Financial Literacy classes</a:t>
          </a:r>
        </a:p>
      </dgm:t>
    </dgm:pt>
    <dgm:pt modelId="{AA1581B6-16AF-425D-860C-959B18A91AE9}" type="parTrans" cxnId="{77777A75-DBC6-41DF-A2D1-E06E8D3FBC65}">
      <dgm:prSet/>
      <dgm:spPr/>
      <dgm:t>
        <a:bodyPr/>
        <a:lstStyle/>
        <a:p>
          <a:endParaRPr lang="en-US"/>
        </a:p>
      </dgm:t>
    </dgm:pt>
    <dgm:pt modelId="{5794D850-2931-4908-B1E4-587105310262}" type="sibTrans" cxnId="{77777A75-DBC6-41DF-A2D1-E06E8D3FBC65}">
      <dgm:prSet/>
      <dgm:spPr/>
      <dgm:t>
        <a:bodyPr/>
        <a:lstStyle/>
        <a:p>
          <a:endParaRPr lang="en-US"/>
        </a:p>
      </dgm:t>
    </dgm:pt>
    <dgm:pt modelId="{4A10979E-CB35-4C32-BC93-6BE91E8ACB64}">
      <dgm:prSet/>
      <dgm:spPr/>
      <dgm:t>
        <a:bodyPr/>
        <a:lstStyle/>
        <a:p>
          <a:r>
            <a:rPr lang="en-US" dirty="0"/>
            <a:t>Liaison for the State of Maryland</a:t>
          </a:r>
        </a:p>
      </dgm:t>
    </dgm:pt>
    <dgm:pt modelId="{4C91BF2E-5629-45C0-98B1-78AED8B03DB5}" type="parTrans" cxnId="{F761AE05-2DD9-48BA-A0AB-4398B1EFA5D5}">
      <dgm:prSet/>
      <dgm:spPr/>
      <dgm:t>
        <a:bodyPr/>
        <a:lstStyle/>
        <a:p>
          <a:endParaRPr lang="en-US"/>
        </a:p>
      </dgm:t>
    </dgm:pt>
    <dgm:pt modelId="{E1CF3EFD-A726-436E-9DDC-A82FD897C199}" type="sibTrans" cxnId="{F761AE05-2DD9-48BA-A0AB-4398B1EFA5D5}">
      <dgm:prSet/>
      <dgm:spPr/>
      <dgm:t>
        <a:bodyPr/>
        <a:lstStyle/>
        <a:p>
          <a:endParaRPr lang="en-US"/>
        </a:p>
      </dgm:t>
    </dgm:pt>
    <dgm:pt modelId="{1E84794A-AC81-4D18-8FA2-34CEB8F911BC}">
      <dgm:prSet/>
      <dgm:spPr/>
      <dgm:t>
        <a:bodyPr/>
        <a:lstStyle/>
        <a:p>
          <a:r>
            <a:rPr lang="en-US"/>
            <a:t>COG Youth Advisory Board</a:t>
          </a:r>
        </a:p>
      </dgm:t>
    </dgm:pt>
    <dgm:pt modelId="{0497570B-E2AF-4730-955A-5EE1210C7CE2}" type="parTrans" cxnId="{1E7FE499-90AB-4C99-9821-03AF64FC0672}">
      <dgm:prSet/>
      <dgm:spPr/>
      <dgm:t>
        <a:bodyPr/>
        <a:lstStyle/>
        <a:p>
          <a:endParaRPr lang="en-US"/>
        </a:p>
      </dgm:t>
    </dgm:pt>
    <dgm:pt modelId="{DE21179B-0233-4E41-9397-504105E4665C}" type="sibTrans" cxnId="{1E7FE499-90AB-4C99-9821-03AF64FC0672}">
      <dgm:prSet/>
      <dgm:spPr/>
      <dgm:t>
        <a:bodyPr/>
        <a:lstStyle/>
        <a:p>
          <a:endParaRPr lang="en-US"/>
        </a:p>
      </dgm:t>
    </dgm:pt>
    <dgm:pt modelId="{4CA4C2AF-DDEA-44E4-8C3D-082C3B45FA8D}">
      <dgm:prSet/>
      <dgm:spPr/>
      <dgm:t>
        <a:bodyPr/>
        <a:lstStyle/>
        <a:p>
          <a:r>
            <a:rPr lang="en-US"/>
            <a:t>Interagency Commission of Homeless Youth</a:t>
          </a:r>
        </a:p>
      </dgm:t>
    </dgm:pt>
    <dgm:pt modelId="{4E9C0085-C535-48B9-8EF5-1D59F656A0DF}" type="parTrans" cxnId="{EFF74220-188B-42A6-9576-4A8B7A9CB754}">
      <dgm:prSet/>
      <dgm:spPr/>
      <dgm:t>
        <a:bodyPr/>
        <a:lstStyle/>
        <a:p>
          <a:endParaRPr lang="en-US"/>
        </a:p>
      </dgm:t>
    </dgm:pt>
    <dgm:pt modelId="{12231FD2-FD55-43B4-9D31-5F1F6D01D51C}" type="sibTrans" cxnId="{EFF74220-188B-42A6-9576-4A8B7A9CB754}">
      <dgm:prSet/>
      <dgm:spPr/>
      <dgm:t>
        <a:bodyPr/>
        <a:lstStyle/>
        <a:p>
          <a:endParaRPr lang="en-US"/>
        </a:p>
      </dgm:t>
    </dgm:pt>
    <dgm:pt modelId="{8102D4EF-B6DA-456D-9E2D-DDF695CB234C}">
      <dgm:prSet/>
      <dgm:spPr/>
      <dgm:t>
        <a:bodyPr/>
        <a:lstStyle/>
        <a:p>
          <a:r>
            <a:rPr lang="en-US"/>
            <a:t>Aftercare Services</a:t>
          </a:r>
        </a:p>
      </dgm:t>
    </dgm:pt>
    <dgm:pt modelId="{CE2186BC-B56D-4D27-8FAE-BF21FA6AD0AA}" type="parTrans" cxnId="{4BF28FDB-E04E-4AFD-BA5C-42B829941E22}">
      <dgm:prSet/>
      <dgm:spPr/>
      <dgm:t>
        <a:bodyPr/>
        <a:lstStyle/>
        <a:p>
          <a:endParaRPr lang="en-US"/>
        </a:p>
      </dgm:t>
    </dgm:pt>
    <dgm:pt modelId="{015E8296-4861-4803-BB34-19D04EE9E644}" type="sibTrans" cxnId="{4BF28FDB-E04E-4AFD-BA5C-42B829941E22}">
      <dgm:prSet/>
      <dgm:spPr/>
      <dgm:t>
        <a:bodyPr/>
        <a:lstStyle/>
        <a:p>
          <a:endParaRPr lang="en-US"/>
        </a:p>
      </dgm:t>
    </dgm:pt>
    <dgm:pt modelId="{A3405039-1B07-4235-A2D8-D0BAF9938B82}" type="pres">
      <dgm:prSet presAssocID="{1F96FFCE-6978-44E6-896F-4E18FA064D79}" presName="linear" presStyleCnt="0">
        <dgm:presLayoutVars>
          <dgm:dir/>
          <dgm:animLvl val="lvl"/>
          <dgm:resizeHandles val="exact"/>
        </dgm:presLayoutVars>
      </dgm:prSet>
      <dgm:spPr/>
    </dgm:pt>
    <dgm:pt modelId="{8630C99E-9A00-4EA5-A5D6-16E6EF0D3826}" type="pres">
      <dgm:prSet presAssocID="{121A6B68-88FC-4773-B51F-3D93A71931CC}" presName="parentLin" presStyleCnt="0"/>
      <dgm:spPr/>
    </dgm:pt>
    <dgm:pt modelId="{BA42B894-CC4D-4D51-A093-D1EC2495C649}" type="pres">
      <dgm:prSet presAssocID="{121A6B68-88FC-4773-B51F-3D93A71931CC}" presName="parentLeftMargin" presStyleLbl="node1" presStyleIdx="0" presStyleCnt="3"/>
      <dgm:spPr/>
    </dgm:pt>
    <dgm:pt modelId="{FBEBB24D-C9A2-493C-836B-2B4C87B173E5}" type="pres">
      <dgm:prSet presAssocID="{121A6B68-88FC-4773-B51F-3D93A71931CC}" presName="parentText" presStyleLbl="node1" presStyleIdx="0" presStyleCnt="3">
        <dgm:presLayoutVars>
          <dgm:chMax val="0"/>
          <dgm:bulletEnabled val="1"/>
        </dgm:presLayoutVars>
      </dgm:prSet>
      <dgm:spPr/>
    </dgm:pt>
    <dgm:pt modelId="{EEEC9A2A-3E00-49C1-BA26-A4FC8906A046}" type="pres">
      <dgm:prSet presAssocID="{121A6B68-88FC-4773-B51F-3D93A71931CC}" presName="negativeSpace" presStyleCnt="0"/>
      <dgm:spPr/>
    </dgm:pt>
    <dgm:pt modelId="{08FA0B59-1968-46FD-B2CA-63DD5798E7DB}" type="pres">
      <dgm:prSet presAssocID="{121A6B68-88FC-4773-B51F-3D93A71931CC}" presName="childText" presStyleLbl="conFgAcc1" presStyleIdx="0" presStyleCnt="3">
        <dgm:presLayoutVars>
          <dgm:bulletEnabled val="1"/>
        </dgm:presLayoutVars>
      </dgm:prSet>
      <dgm:spPr/>
    </dgm:pt>
    <dgm:pt modelId="{665C1487-D933-430E-AC83-AB9670353944}" type="pres">
      <dgm:prSet presAssocID="{3DB60CFC-7455-4BA9-A494-9957FE454771}" presName="spaceBetweenRectangles" presStyleCnt="0"/>
      <dgm:spPr/>
    </dgm:pt>
    <dgm:pt modelId="{C7045969-05F2-42E2-815C-A895B405BF3B}" type="pres">
      <dgm:prSet presAssocID="{53862143-1DA5-4481-BCED-5B08AD89F105}" presName="parentLin" presStyleCnt="0"/>
      <dgm:spPr/>
    </dgm:pt>
    <dgm:pt modelId="{B317F8D8-4AF6-40A7-AB8A-D8840D0E8E87}" type="pres">
      <dgm:prSet presAssocID="{53862143-1DA5-4481-BCED-5B08AD89F105}" presName="parentLeftMargin" presStyleLbl="node1" presStyleIdx="0" presStyleCnt="3"/>
      <dgm:spPr/>
    </dgm:pt>
    <dgm:pt modelId="{B1474061-86E8-4573-AFF2-63B406584694}" type="pres">
      <dgm:prSet presAssocID="{53862143-1DA5-4481-BCED-5B08AD89F105}" presName="parentText" presStyleLbl="node1" presStyleIdx="1" presStyleCnt="3">
        <dgm:presLayoutVars>
          <dgm:chMax val="0"/>
          <dgm:bulletEnabled val="1"/>
        </dgm:presLayoutVars>
      </dgm:prSet>
      <dgm:spPr/>
    </dgm:pt>
    <dgm:pt modelId="{F311D061-8CF0-4F0D-8168-094B36B630F1}" type="pres">
      <dgm:prSet presAssocID="{53862143-1DA5-4481-BCED-5B08AD89F105}" presName="negativeSpace" presStyleCnt="0"/>
      <dgm:spPr/>
    </dgm:pt>
    <dgm:pt modelId="{638C73B2-1B73-436C-9C0B-DD8E9C713DFD}" type="pres">
      <dgm:prSet presAssocID="{53862143-1DA5-4481-BCED-5B08AD89F105}" presName="childText" presStyleLbl="conFgAcc1" presStyleIdx="1" presStyleCnt="3">
        <dgm:presLayoutVars>
          <dgm:bulletEnabled val="1"/>
        </dgm:presLayoutVars>
      </dgm:prSet>
      <dgm:spPr/>
    </dgm:pt>
    <dgm:pt modelId="{3806B789-55F5-427A-A43B-24797736190A}" type="pres">
      <dgm:prSet presAssocID="{498D9C85-95FC-443F-A792-4D037F499A7D}" presName="spaceBetweenRectangles" presStyleCnt="0"/>
      <dgm:spPr/>
    </dgm:pt>
    <dgm:pt modelId="{68395FCB-A7F5-4470-8ECF-4543618CC51E}" type="pres">
      <dgm:prSet presAssocID="{3095A2AC-DB41-4949-B260-C2C5BA901B36}" presName="parentLin" presStyleCnt="0"/>
      <dgm:spPr/>
    </dgm:pt>
    <dgm:pt modelId="{6F77B7DA-24D2-49CE-90DC-DCD33BC785EB}" type="pres">
      <dgm:prSet presAssocID="{3095A2AC-DB41-4949-B260-C2C5BA901B36}" presName="parentLeftMargin" presStyleLbl="node1" presStyleIdx="1" presStyleCnt="3"/>
      <dgm:spPr/>
    </dgm:pt>
    <dgm:pt modelId="{95CCAB55-DA51-4EC8-8E5E-D3D57DE92644}" type="pres">
      <dgm:prSet presAssocID="{3095A2AC-DB41-4949-B260-C2C5BA901B36}" presName="parentText" presStyleLbl="node1" presStyleIdx="2" presStyleCnt="3">
        <dgm:presLayoutVars>
          <dgm:chMax val="0"/>
          <dgm:bulletEnabled val="1"/>
        </dgm:presLayoutVars>
      </dgm:prSet>
      <dgm:spPr/>
    </dgm:pt>
    <dgm:pt modelId="{1677AD3A-8FE0-4B9A-88AA-1293A41C70C2}" type="pres">
      <dgm:prSet presAssocID="{3095A2AC-DB41-4949-B260-C2C5BA901B36}" presName="negativeSpace" presStyleCnt="0"/>
      <dgm:spPr/>
    </dgm:pt>
    <dgm:pt modelId="{B5125A60-F216-435C-B8C6-5ABBA5BB9773}" type="pres">
      <dgm:prSet presAssocID="{3095A2AC-DB41-4949-B260-C2C5BA901B36}" presName="childText" presStyleLbl="conFgAcc1" presStyleIdx="2" presStyleCnt="3">
        <dgm:presLayoutVars>
          <dgm:bulletEnabled val="1"/>
        </dgm:presLayoutVars>
      </dgm:prSet>
      <dgm:spPr/>
    </dgm:pt>
  </dgm:ptLst>
  <dgm:cxnLst>
    <dgm:cxn modelId="{5C8CA402-F659-4596-9960-E6B6D17119E6}" srcId="{1F96FFCE-6978-44E6-896F-4E18FA064D79}" destId="{121A6B68-88FC-4773-B51F-3D93A71931CC}" srcOrd="0" destOrd="0" parTransId="{9340FF3E-FB27-4D83-B9BB-AB172F598E0F}" sibTransId="{3DB60CFC-7455-4BA9-A494-9957FE454771}"/>
    <dgm:cxn modelId="{F761AE05-2DD9-48BA-A0AB-4398B1EFA5D5}" srcId="{3095A2AC-DB41-4949-B260-C2C5BA901B36}" destId="{4A10979E-CB35-4C32-BC93-6BE91E8ACB64}" srcOrd="1" destOrd="0" parTransId="{4C91BF2E-5629-45C0-98B1-78AED8B03DB5}" sibTransId="{E1CF3EFD-A726-436E-9DDC-A82FD897C199}"/>
    <dgm:cxn modelId="{112CA50B-7F91-4D7D-B0B4-D283B45D3D4C}" type="presOf" srcId="{121A6B68-88FC-4773-B51F-3D93A71931CC}" destId="{FBEBB24D-C9A2-493C-836B-2B4C87B173E5}" srcOrd="1" destOrd="0" presId="urn:microsoft.com/office/officeart/2005/8/layout/list1"/>
    <dgm:cxn modelId="{3169160D-095C-46DB-A3CA-C5BCBBC8B071}" type="presOf" srcId="{4A10979E-CB35-4C32-BC93-6BE91E8ACB64}" destId="{B5125A60-F216-435C-B8C6-5ABBA5BB9773}" srcOrd="0" destOrd="1" presId="urn:microsoft.com/office/officeart/2005/8/layout/list1"/>
    <dgm:cxn modelId="{175A3413-8A5A-4613-A1A0-5C5CC8BB6586}" type="presOf" srcId="{53862143-1DA5-4481-BCED-5B08AD89F105}" destId="{B317F8D8-4AF6-40A7-AB8A-D8840D0E8E87}" srcOrd="0" destOrd="0" presId="urn:microsoft.com/office/officeart/2005/8/layout/list1"/>
    <dgm:cxn modelId="{EFF74220-188B-42A6-9576-4A8B7A9CB754}" srcId="{3095A2AC-DB41-4949-B260-C2C5BA901B36}" destId="{4CA4C2AF-DDEA-44E4-8C3D-082C3B45FA8D}" srcOrd="3" destOrd="0" parTransId="{4E9C0085-C535-48B9-8EF5-1D59F656A0DF}" sibTransId="{12231FD2-FD55-43B4-9D31-5F1F6D01D51C}"/>
    <dgm:cxn modelId="{02CE4F32-61C0-425F-8695-947AA8EEA4A5}" type="presOf" srcId="{3095A2AC-DB41-4949-B260-C2C5BA901B36}" destId="{95CCAB55-DA51-4EC8-8E5E-D3D57DE92644}" srcOrd="1" destOrd="0" presId="urn:microsoft.com/office/officeart/2005/8/layout/list1"/>
    <dgm:cxn modelId="{00982E61-E600-4202-9479-0AFAE9FAB876}" type="presOf" srcId="{3095A2AC-DB41-4949-B260-C2C5BA901B36}" destId="{6F77B7DA-24D2-49CE-90DC-DCD33BC785EB}" srcOrd="0" destOrd="0" presId="urn:microsoft.com/office/officeart/2005/8/layout/list1"/>
    <dgm:cxn modelId="{A0DF1A55-54DD-4CCC-AC5F-F6E6A35896A2}" type="presOf" srcId="{121A6B68-88FC-4773-B51F-3D93A71931CC}" destId="{BA42B894-CC4D-4D51-A093-D1EC2495C649}" srcOrd="0" destOrd="0" presId="urn:microsoft.com/office/officeart/2005/8/layout/list1"/>
    <dgm:cxn modelId="{77777A75-DBC6-41DF-A2D1-E06E8D3FBC65}" srcId="{3095A2AC-DB41-4949-B260-C2C5BA901B36}" destId="{3352A18B-CB4F-4555-9CAF-BA081EA8C9E0}" srcOrd="0" destOrd="0" parTransId="{AA1581B6-16AF-425D-860C-959B18A91AE9}" sibTransId="{5794D850-2931-4908-B1E4-587105310262}"/>
    <dgm:cxn modelId="{E065A08B-82DC-4221-AFD8-1A37EC2FE4FB}" type="presOf" srcId="{1F96FFCE-6978-44E6-896F-4E18FA064D79}" destId="{A3405039-1B07-4235-A2D8-D0BAF9938B82}" srcOrd="0" destOrd="0" presId="urn:microsoft.com/office/officeart/2005/8/layout/list1"/>
    <dgm:cxn modelId="{43E42693-E830-4DAA-9E56-938BB79DAFC9}" type="presOf" srcId="{53862143-1DA5-4481-BCED-5B08AD89F105}" destId="{B1474061-86E8-4573-AFF2-63B406584694}" srcOrd="1" destOrd="0" presId="urn:microsoft.com/office/officeart/2005/8/layout/list1"/>
    <dgm:cxn modelId="{1E7FE499-90AB-4C99-9821-03AF64FC0672}" srcId="{3095A2AC-DB41-4949-B260-C2C5BA901B36}" destId="{1E84794A-AC81-4D18-8FA2-34CEB8F911BC}" srcOrd="2" destOrd="0" parTransId="{0497570B-E2AF-4730-955A-5EE1210C7CE2}" sibTransId="{DE21179B-0233-4E41-9397-504105E4665C}"/>
    <dgm:cxn modelId="{C3AC54A1-B347-4E8A-A492-98CE2D87F230}" type="presOf" srcId="{8102D4EF-B6DA-456D-9E2D-DDF695CB234C}" destId="{B5125A60-F216-435C-B8C6-5ABBA5BB9773}" srcOrd="0" destOrd="4" presId="urn:microsoft.com/office/officeart/2005/8/layout/list1"/>
    <dgm:cxn modelId="{A0C5E9B4-7D2E-414C-9324-17A8285B3CA7}" type="presOf" srcId="{4CA4C2AF-DDEA-44E4-8C3D-082C3B45FA8D}" destId="{B5125A60-F216-435C-B8C6-5ABBA5BB9773}" srcOrd="0" destOrd="3" presId="urn:microsoft.com/office/officeart/2005/8/layout/list1"/>
    <dgm:cxn modelId="{279D61BA-B5B1-4552-BB10-510569A402A1}" srcId="{1F96FFCE-6978-44E6-896F-4E18FA064D79}" destId="{53862143-1DA5-4481-BCED-5B08AD89F105}" srcOrd="1" destOrd="0" parTransId="{C4F33C13-3492-4ED5-B73C-C7B6725964AD}" sibTransId="{498D9C85-95FC-443F-A792-4D037F499A7D}"/>
    <dgm:cxn modelId="{ACDC7AD5-8E5A-4F52-9075-C285BBAE5685}" type="presOf" srcId="{1E84794A-AC81-4D18-8FA2-34CEB8F911BC}" destId="{B5125A60-F216-435C-B8C6-5ABBA5BB9773}" srcOrd="0" destOrd="2" presId="urn:microsoft.com/office/officeart/2005/8/layout/list1"/>
    <dgm:cxn modelId="{4BF28FDB-E04E-4AFD-BA5C-42B829941E22}" srcId="{3095A2AC-DB41-4949-B260-C2C5BA901B36}" destId="{8102D4EF-B6DA-456D-9E2D-DDF695CB234C}" srcOrd="4" destOrd="0" parTransId="{CE2186BC-B56D-4D27-8FAE-BF21FA6AD0AA}" sibTransId="{015E8296-4861-4803-BB34-19D04EE9E644}"/>
    <dgm:cxn modelId="{EB9020E1-F6CB-4D8A-B6FA-BDA81304ACDB}" type="presOf" srcId="{3352A18B-CB4F-4555-9CAF-BA081EA8C9E0}" destId="{B5125A60-F216-435C-B8C6-5ABBA5BB9773}" srcOrd="0" destOrd="0" presId="urn:microsoft.com/office/officeart/2005/8/layout/list1"/>
    <dgm:cxn modelId="{BDA6C2F9-7AE3-43E6-A1B8-862A40D06927}" srcId="{1F96FFCE-6978-44E6-896F-4E18FA064D79}" destId="{3095A2AC-DB41-4949-B260-C2C5BA901B36}" srcOrd="2" destOrd="0" parTransId="{55FEA065-4DCF-46FB-9FAC-04446333E492}" sibTransId="{EF3B3348-8B11-42CE-8032-3D05CBEF48E1}"/>
    <dgm:cxn modelId="{9A8363AD-FB7B-4E96-B91D-43E37BECE337}" type="presParOf" srcId="{A3405039-1B07-4235-A2D8-D0BAF9938B82}" destId="{8630C99E-9A00-4EA5-A5D6-16E6EF0D3826}" srcOrd="0" destOrd="0" presId="urn:microsoft.com/office/officeart/2005/8/layout/list1"/>
    <dgm:cxn modelId="{C7EC0476-29A5-4643-8927-A863BF87A581}" type="presParOf" srcId="{8630C99E-9A00-4EA5-A5D6-16E6EF0D3826}" destId="{BA42B894-CC4D-4D51-A093-D1EC2495C649}" srcOrd="0" destOrd="0" presId="urn:microsoft.com/office/officeart/2005/8/layout/list1"/>
    <dgm:cxn modelId="{08958B8F-DA1A-4115-A0A6-0150BDE117F1}" type="presParOf" srcId="{8630C99E-9A00-4EA5-A5D6-16E6EF0D3826}" destId="{FBEBB24D-C9A2-493C-836B-2B4C87B173E5}" srcOrd="1" destOrd="0" presId="urn:microsoft.com/office/officeart/2005/8/layout/list1"/>
    <dgm:cxn modelId="{88F09BF9-ED42-4BC7-92CA-D6483F951BD4}" type="presParOf" srcId="{A3405039-1B07-4235-A2D8-D0BAF9938B82}" destId="{EEEC9A2A-3E00-49C1-BA26-A4FC8906A046}" srcOrd="1" destOrd="0" presId="urn:microsoft.com/office/officeart/2005/8/layout/list1"/>
    <dgm:cxn modelId="{DD57E3D0-DA09-4B8C-A6BC-8A9E642CCCF7}" type="presParOf" srcId="{A3405039-1B07-4235-A2D8-D0BAF9938B82}" destId="{08FA0B59-1968-46FD-B2CA-63DD5798E7DB}" srcOrd="2" destOrd="0" presId="urn:microsoft.com/office/officeart/2005/8/layout/list1"/>
    <dgm:cxn modelId="{85E0088A-2F01-4404-8379-C927B6A8F37C}" type="presParOf" srcId="{A3405039-1B07-4235-A2D8-D0BAF9938B82}" destId="{665C1487-D933-430E-AC83-AB9670353944}" srcOrd="3" destOrd="0" presId="urn:microsoft.com/office/officeart/2005/8/layout/list1"/>
    <dgm:cxn modelId="{2323A875-C433-401E-BF57-DEB7A4F9CD4A}" type="presParOf" srcId="{A3405039-1B07-4235-A2D8-D0BAF9938B82}" destId="{C7045969-05F2-42E2-815C-A895B405BF3B}" srcOrd="4" destOrd="0" presId="urn:microsoft.com/office/officeart/2005/8/layout/list1"/>
    <dgm:cxn modelId="{31A5BC45-6EB2-42A1-BEA1-37C213F92786}" type="presParOf" srcId="{C7045969-05F2-42E2-815C-A895B405BF3B}" destId="{B317F8D8-4AF6-40A7-AB8A-D8840D0E8E87}" srcOrd="0" destOrd="0" presId="urn:microsoft.com/office/officeart/2005/8/layout/list1"/>
    <dgm:cxn modelId="{6948F14B-82DF-414F-B487-34F406B81F51}" type="presParOf" srcId="{C7045969-05F2-42E2-815C-A895B405BF3B}" destId="{B1474061-86E8-4573-AFF2-63B406584694}" srcOrd="1" destOrd="0" presId="urn:microsoft.com/office/officeart/2005/8/layout/list1"/>
    <dgm:cxn modelId="{6B637E5E-2526-4964-8FB7-B9E9B49FC121}" type="presParOf" srcId="{A3405039-1B07-4235-A2D8-D0BAF9938B82}" destId="{F311D061-8CF0-4F0D-8168-094B36B630F1}" srcOrd="5" destOrd="0" presId="urn:microsoft.com/office/officeart/2005/8/layout/list1"/>
    <dgm:cxn modelId="{5B4D74B8-973A-4731-876D-85D9A011AA29}" type="presParOf" srcId="{A3405039-1B07-4235-A2D8-D0BAF9938B82}" destId="{638C73B2-1B73-436C-9C0B-DD8E9C713DFD}" srcOrd="6" destOrd="0" presId="urn:microsoft.com/office/officeart/2005/8/layout/list1"/>
    <dgm:cxn modelId="{C134B8A2-DBE1-4BB8-BEB6-60414111539B}" type="presParOf" srcId="{A3405039-1B07-4235-A2D8-D0BAF9938B82}" destId="{3806B789-55F5-427A-A43B-24797736190A}" srcOrd="7" destOrd="0" presId="urn:microsoft.com/office/officeart/2005/8/layout/list1"/>
    <dgm:cxn modelId="{B71CF3D9-8884-4162-AEC1-B9B6F9D12456}" type="presParOf" srcId="{A3405039-1B07-4235-A2D8-D0BAF9938B82}" destId="{68395FCB-A7F5-4470-8ECF-4543618CC51E}" srcOrd="8" destOrd="0" presId="urn:microsoft.com/office/officeart/2005/8/layout/list1"/>
    <dgm:cxn modelId="{5BEB4D31-5C8C-4BAF-B55E-D51110E019E9}" type="presParOf" srcId="{68395FCB-A7F5-4470-8ECF-4543618CC51E}" destId="{6F77B7DA-24D2-49CE-90DC-DCD33BC785EB}" srcOrd="0" destOrd="0" presId="urn:microsoft.com/office/officeart/2005/8/layout/list1"/>
    <dgm:cxn modelId="{886F5358-28AF-40C2-AF7D-8AFE7964BDDF}" type="presParOf" srcId="{68395FCB-A7F5-4470-8ECF-4543618CC51E}" destId="{95CCAB55-DA51-4EC8-8E5E-D3D57DE92644}" srcOrd="1" destOrd="0" presId="urn:microsoft.com/office/officeart/2005/8/layout/list1"/>
    <dgm:cxn modelId="{B0A0DE76-D837-42B8-8850-D80F131AB656}" type="presParOf" srcId="{A3405039-1B07-4235-A2D8-D0BAF9938B82}" destId="{1677AD3A-8FE0-4B9A-88AA-1293A41C70C2}" srcOrd="9" destOrd="0" presId="urn:microsoft.com/office/officeart/2005/8/layout/list1"/>
    <dgm:cxn modelId="{D2BA7B8C-9679-471B-A45E-FB8546084FBC}" type="presParOf" srcId="{A3405039-1B07-4235-A2D8-D0BAF9938B82}" destId="{B5125A60-F216-435C-B8C6-5ABBA5BB977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A76FB-90AD-4BC8-92F1-B8BEB24F08C9}">
      <dsp:nvSpPr>
        <dsp:cNvPr id="0" name=""/>
        <dsp:cNvSpPr/>
      </dsp:nvSpPr>
      <dsp:spPr>
        <a:xfrm>
          <a:off x="0" y="0"/>
          <a:ext cx="8742263" cy="105405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274320" lvl="0" indent="0" algn="l" defTabSz="844550">
            <a:lnSpc>
              <a:spcPct val="100000"/>
            </a:lnSpc>
            <a:spcBef>
              <a:spcPct val="0"/>
            </a:spcBef>
            <a:spcAft>
              <a:spcPts val="0"/>
            </a:spcAft>
            <a:buNone/>
          </a:pPr>
          <a:r>
            <a:rPr lang="en-US" sz="1900" kern="1200" dirty="0"/>
            <a:t>Youth between the ages of 14 and 21.</a:t>
          </a:r>
        </a:p>
      </dsp:txBody>
      <dsp:txXfrm>
        <a:off x="30872" y="30872"/>
        <a:ext cx="7515785" cy="992313"/>
      </dsp:txXfrm>
    </dsp:sp>
    <dsp:sp modelId="{7A90452E-89BF-4CB8-9A21-DEE621289C7D}">
      <dsp:nvSpPr>
        <dsp:cNvPr id="0" name=""/>
        <dsp:cNvSpPr/>
      </dsp:nvSpPr>
      <dsp:spPr>
        <a:xfrm>
          <a:off x="732164" y="1245704"/>
          <a:ext cx="8742263" cy="105405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274320" lvl="0" indent="0" algn="l" defTabSz="844550">
            <a:lnSpc>
              <a:spcPct val="100000"/>
            </a:lnSpc>
            <a:spcBef>
              <a:spcPct val="0"/>
            </a:spcBef>
            <a:spcAft>
              <a:spcPts val="0"/>
            </a:spcAft>
            <a:buNone/>
          </a:pPr>
          <a:r>
            <a:rPr lang="en-US" sz="1900" kern="1200" dirty="0"/>
            <a:t>Have a permanency Plan of APPLA (Another Planned Permanent Living Arrangement).</a:t>
          </a:r>
        </a:p>
      </dsp:txBody>
      <dsp:txXfrm>
        <a:off x="763036" y="1276576"/>
        <a:ext cx="7263217" cy="992313"/>
      </dsp:txXfrm>
    </dsp:sp>
    <dsp:sp modelId="{C66954AC-6B06-4E53-8099-B44F7D8B0B58}">
      <dsp:nvSpPr>
        <dsp:cNvPr id="0" name=""/>
        <dsp:cNvSpPr/>
      </dsp:nvSpPr>
      <dsp:spPr>
        <a:xfrm>
          <a:off x="1453401" y="2491408"/>
          <a:ext cx="8742263" cy="105405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274320" lvl="0" indent="0" algn="l" defTabSz="844550">
            <a:lnSpc>
              <a:spcPct val="100000"/>
            </a:lnSpc>
            <a:spcBef>
              <a:spcPct val="0"/>
            </a:spcBef>
            <a:spcAft>
              <a:spcPts val="0"/>
            </a:spcAft>
            <a:buNone/>
          </a:pPr>
          <a:r>
            <a:rPr lang="en-US" sz="1900" kern="1200"/>
            <a:t>The overarching goal for Maryland’s Transitional Youth Services is to transition youth from foster care to successful adulthood. </a:t>
          </a:r>
        </a:p>
      </dsp:txBody>
      <dsp:txXfrm>
        <a:off x="1484273" y="2522280"/>
        <a:ext cx="7274145" cy="992313"/>
      </dsp:txXfrm>
    </dsp:sp>
    <dsp:sp modelId="{CD02B8C8-2F83-4B30-9E43-5735C1E4599B}">
      <dsp:nvSpPr>
        <dsp:cNvPr id="0" name=""/>
        <dsp:cNvSpPr/>
      </dsp:nvSpPr>
      <dsp:spPr>
        <a:xfrm>
          <a:off x="2185565" y="3737112"/>
          <a:ext cx="8742263" cy="105405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274320" lvl="0" indent="0" algn="l" defTabSz="844550">
            <a:lnSpc>
              <a:spcPct val="100000"/>
            </a:lnSpc>
            <a:spcBef>
              <a:spcPct val="0"/>
            </a:spcBef>
            <a:spcAft>
              <a:spcPts val="0"/>
            </a:spcAft>
            <a:buNone/>
          </a:pPr>
          <a:r>
            <a:rPr lang="en-US" sz="1900" kern="1200" dirty="0"/>
            <a:t>Successful adulthood is defined as when a youth exits the foster care system with the transitional skills to become self-sufficient as age and developmentally appropriate for the youth. </a:t>
          </a:r>
        </a:p>
      </dsp:txBody>
      <dsp:txXfrm>
        <a:off x="2216437" y="3767984"/>
        <a:ext cx="7263217" cy="992313"/>
      </dsp:txXfrm>
    </dsp:sp>
    <dsp:sp modelId="{432E9EF4-01AE-46DA-BE1F-3321D4CADEAF}">
      <dsp:nvSpPr>
        <dsp:cNvPr id="0" name=""/>
        <dsp:cNvSpPr/>
      </dsp:nvSpPr>
      <dsp:spPr>
        <a:xfrm>
          <a:off x="8057125" y="807312"/>
          <a:ext cx="685137" cy="685137"/>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8211281" y="807312"/>
        <a:ext cx="376825" cy="515566"/>
      </dsp:txXfrm>
    </dsp:sp>
    <dsp:sp modelId="{F97D3043-BE2F-49B1-84A4-4C904F185C14}">
      <dsp:nvSpPr>
        <dsp:cNvPr id="0" name=""/>
        <dsp:cNvSpPr/>
      </dsp:nvSpPr>
      <dsp:spPr>
        <a:xfrm>
          <a:off x="8789290" y="2053016"/>
          <a:ext cx="685137" cy="685137"/>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8943446" y="2053016"/>
        <a:ext cx="376825" cy="515566"/>
      </dsp:txXfrm>
    </dsp:sp>
    <dsp:sp modelId="{15F9EA38-CB3A-4ECE-B30E-24BCC0EBDAAD}">
      <dsp:nvSpPr>
        <dsp:cNvPr id="0" name=""/>
        <dsp:cNvSpPr/>
      </dsp:nvSpPr>
      <dsp:spPr>
        <a:xfrm>
          <a:off x="9510527" y="3298720"/>
          <a:ext cx="685137" cy="685137"/>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9664683" y="3298720"/>
        <a:ext cx="376825" cy="5155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8C4B5-0FB4-4989-A11F-CAB5AE7C7E83}">
      <dsp:nvSpPr>
        <dsp:cNvPr id="0" name=""/>
        <dsp:cNvSpPr/>
      </dsp:nvSpPr>
      <dsp:spPr>
        <a:xfrm>
          <a:off x="920864" y="277339"/>
          <a:ext cx="1837965" cy="1428531"/>
        </a:xfrm>
        <a:prstGeom prst="roundRect">
          <a:avLst/>
        </a:prstGeom>
        <a:blipFill>
          <a:blip xmlns:r="http://schemas.openxmlformats.org/officeDocument/2006/relationships" r:embed="rId1">
            <a:duotone>
              <a:schemeClr val="accent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BBB643-E72D-44B8-B0E3-6C9DCA331DD9}">
      <dsp:nvSpPr>
        <dsp:cNvPr id="0" name=""/>
        <dsp:cNvSpPr/>
      </dsp:nvSpPr>
      <dsp:spPr>
        <a:xfrm>
          <a:off x="725426" y="1660503"/>
          <a:ext cx="2307146" cy="855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marL="0" lvl="0" indent="0" algn="ctr" defTabSz="977900">
            <a:lnSpc>
              <a:spcPct val="100000"/>
            </a:lnSpc>
            <a:spcBef>
              <a:spcPct val="0"/>
            </a:spcBef>
            <a:spcAft>
              <a:spcPts val="0"/>
            </a:spcAft>
            <a:buNone/>
          </a:pPr>
          <a:r>
            <a:rPr lang="en-US" sz="2200" kern="1200" dirty="0">
              <a:solidFill>
                <a:srgbClr val="9F757E"/>
              </a:solidFill>
              <a:latin typeface="Script MT Bold" panose="03040602040607080904" pitchFamily="66" charset="0"/>
            </a:rPr>
            <a:t>Education and Employment</a:t>
          </a:r>
        </a:p>
      </dsp:txBody>
      <dsp:txXfrm>
        <a:off x="725426" y="1660503"/>
        <a:ext cx="2307146" cy="855951"/>
      </dsp:txXfrm>
    </dsp:sp>
    <dsp:sp modelId="{2CDA3DAF-1AEA-420D-AA64-A0767479FFBB}">
      <dsp:nvSpPr>
        <dsp:cNvPr id="0" name=""/>
        <dsp:cNvSpPr/>
      </dsp:nvSpPr>
      <dsp:spPr>
        <a:xfrm>
          <a:off x="3767761" y="307284"/>
          <a:ext cx="2035295" cy="1482721"/>
        </a:xfrm>
        <a:prstGeom prst="roundRect">
          <a:avLst/>
        </a:prstGeom>
        <a:blipFill>
          <a:blip xmlns:r="http://schemas.openxmlformats.org/officeDocument/2006/relationships" r:embed="rId3">
            <a:duotone>
              <a:schemeClr val="accent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455271-518F-4181-9F06-C0408859B68C}">
      <dsp:nvSpPr>
        <dsp:cNvPr id="0" name=""/>
        <dsp:cNvSpPr/>
      </dsp:nvSpPr>
      <dsp:spPr>
        <a:xfrm>
          <a:off x="3657376" y="1701441"/>
          <a:ext cx="2307146" cy="855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marL="0" lvl="0" indent="0" algn="ctr" defTabSz="977900">
            <a:lnSpc>
              <a:spcPct val="100000"/>
            </a:lnSpc>
            <a:spcBef>
              <a:spcPct val="0"/>
            </a:spcBef>
            <a:spcAft>
              <a:spcPts val="0"/>
            </a:spcAft>
            <a:buNone/>
          </a:pPr>
          <a:r>
            <a:rPr lang="en-US" sz="2200" kern="1200" dirty="0">
              <a:solidFill>
                <a:srgbClr val="9F757E"/>
              </a:solidFill>
              <a:latin typeface="Script MT Bold" panose="03040602040607080904" pitchFamily="66" charset="0"/>
            </a:rPr>
            <a:t>Well-Being and Civic Engagement</a:t>
          </a:r>
        </a:p>
      </dsp:txBody>
      <dsp:txXfrm>
        <a:off x="3657376" y="1701441"/>
        <a:ext cx="2307146" cy="855951"/>
      </dsp:txXfrm>
    </dsp:sp>
    <dsp:sp modelId="{DB752C2D-B7F6-4388-8D18-F85E8FCB5A18}">
      <dsp:nvSpPr>
        <dsp:cNvPr id="0" name=""/>
        <dsp:cNvSpPr/>
      </dsp:nvSpPr>
      <dsp:spPr>
        <a:xfrm>
          <a:off x="2334751" y="2832116"/>
          <a:ext cx="1837965" cy="1297371"/>
        </a:xfrm>
        <a:prstGeom prst="roundRect">
          <a:avLst/>
        </a:prstGeom>
        <a:blipFill>
          <a:blip xmlns:r="http://schemas.openxmlformats.org/officeDocument/2006/relationships" r:embed="rId5">
            <a:duotone>
              <a:schemeClr val="accent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EC8C0F-9D6B-4C43-A99E-38E8C2DEAAAE}">
      <dsp:nvSpPr>
        <dsp:cNvPr id="0" name=""/>
        <dsp:cNvSpPr/>
      </dsp:nvSpPr>
      <dsp:spPr>
        <a:xfrm>
          <a:off x="6395110" y="1653204"/>
          <a:ext cx="2843858" cy="855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marL="0" lvl="0" indent="0" algn="ctr" defTabSz="977900">
            <a:lnSpc>
              <a:spcPct val="100000"/>
            </a:lnSpc>
            <a:spcBef>
              <a:spcPct val="0"/>
            </a:spcBef>
            <a:spcAft>
              <a:spcPts val="0"/>
            </a:spcAft>
            <a:buNone/>
          </a:pPr>
          <a:r>
            <a:rPr lang="en-US" sz="2200" kern="1200" dirty="0">
              <a:solidFill>
                <a:srgbClr val="9F757E"/>
              </a:solidFill>
              <a:latin typeface="Script MT Bold" panose="03040602040607080904" pitchFamily="66" charset="0"/>
            </a:rPr>
            <a:t>Permanent and Supportive Connections</a:t>
          </a:r>
        </a:p>
      </dsp:txBody>
      <dsp:txXfrm>
        <a:off x="6395110" y="1653204"/>
        <a:ext cx="2843858" cy="855951"/>
      </dsp:txXfrm>
    </dsp:sp>
    <dsp:sp modelId="{ACFD7B7C-F7FE-448B-972A-A1767E7D3FE4}">
      <dsp:nvSpPr>
        <dsp:cNvPr id="0" name=""/>
        <dsp:cNvSpPr/>
      </dsp:nvSpPr>
      <dsp:spPr>
        <a:xfrm>
          <a:off x="5250954" y="2893928"/>
          <a:ext cx="1871603" cy="1281984"/>
        </a:xfrm>
        <a:prstGeom prst="roundRect">
          <a:avLst/>
        </a:prstGeom>
        <a:blipFill>
          <a:blip xmlns:r="http://schemas.openxmlformats.org/officeDocument/2006/relationships" r:embed="rId7">
            <a:duotone>
              <a:schemeClr val="accent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73B115-DDD0-4400-A91A-BDAA9E5F0B85}">
      <dsp:nvSpPr>
        <dsp:cNvPr id="0" name=""/>
        <dsp:cNvSpPr/>
      </dsp:nvSpPr>
      <dsp:spPr>
        <a:xfrm>
          <a:off x="2079965" y="4033702"/>
          <a:ext cx="2307146" cy="855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marL="0" lvl="0" indent="0" algn="ctr" defTabSz="977900">
            <a:lnSpc>
              <a:spcPct val="100000"/>
            </a:lnSpc>
            <a:spcBef>
              <a:spcPct val="0"/>
            </a:spcBef>
            <a:spcAft>
              <a:spcPts val="0"/>
            </a:spcAft>
            <a:buNone/>
          </a:pPr>
          <a:r>
            <a:rPr lang="en-US" sz="2200" kern="1200" dirty="0">
              <a:solidFill>
                <a:srgbClr val="9F757E"/>
              </a:solidFill>
              <a:latin typeface="Script MT Bold" panose="03040602040607080904" pitchFamily="66" charset="0"/>
            </a:rPr>
            <a:t>Financial Empowerment</a:t>
          </a:r>
        </a:p>
      </dsp:txBody>
      <dsp:txXfrm>
        <a:off x="2079965" y="4033702"/>
        <a:ext cx="2307146" cy="855951"/>
      </dsp:txXfrm>
    </dsp:sp>
    <dsp:sp modelId="{990BAD0E-70A0-46F1-9886-FD506734B75F}">
      <dsp:nvSpPr>
        <dsp:cNvPr id="0" name=""/>
        <dsp:cNvSpPr/>
      </dsp:nvSpPr>
      <dsp:spPr>
        <a:xfrm>
          <a:off x="6875594" y="545842"/>
          <a:ext cx="2011532" cy="1243976"/>
        </a:xfrm>
        <a:prstGeom prst="roundRect">
          <a:avLst/>
        </a:prstGeom>
        <a:blipFill>
          <a:blip xmlns:r="http://schemas.openxmlformats.org/officeDocument/2006/relationships" r:embed="rId9">
            <a:duotone>
              <a:schemeClr val="accent2">
                <a:shade val="45000"/>
                <a:satMod val="135000"/>
              </a:schemeClr>
              <a:prstClr val="white"/>
            </a:duotone>
            <a:extLst>
              <a:ext uri="{28A0092B-C50C-407E-A947-70E740481C1C}">
                <a14:useLocalDpi xmlns:a14="http://schemas.microsoft.com/office/drawing/2010/main" val="0"/>
              </a:ext>
            </a:extLst>
          </a:blip>
          <a:srcRect/>
          <a:stretch>
            <a:fillRect t="-16000" b="-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A60083-13D9-42E7-B3CF-176AC1D897E3}">
      <dsp:nvSpPr>
        <dsp:cNvPr id="0" name=""/>
        <dsp:cNvSpPr/>
      </dsp:nvSpPr>
      <dsp:spPr>
        <a:xfrm>
          <a:off x="5062419" y="4061779"/>
          <a:ext cx="2307146" cy="855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marL="0" lvl="0" indent="0" algn="ctr" defTabSz="977900">
            <a:lnSpc>
              <a:spcPct val="100000"/>
            </a:lnSpc>
            <a:spcBef>
              <a:spcPct val="0"/>
            </a:spcBef>
            <a:spcAft>
              <a:spcPts val="0"/>
            </a:spcAft>
            <a:buNone/>
          </a:pPr>
          <a:r>
            <a:rPr lang="en-US" sz="2200" kern="1200" dirty="0">
              <a:solidFill>
                <a:srgbClr val="9F757E"/>
              </a:solidFill>
              <a:latin typeface="Script MT Bold" panose="03040602040607080904" pitchFamily="66" charset="0"/>
            </a:rPr>
            <a:t>Safe and Stable Housing</a:t>
          </a:r>
        </a:p>
      </dsp:txBody>
      <dsp:txXfrm>
        <a:off x="5062419" y="4061779"/>
        <a:ext cx="2307146" cy="8559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A0B59-1968-46FD-B2CA-63DD5798E7DB}">
      <dsp:nvSpPr>
        <dsp:cNvPr id="0" name=""/>
        <dsp:cNvSpPr/>
      </dsp:nvSpPr>
      <dsp:spPr>
        <a:xfrm>
          <a:off x="0" y="359665"/>
          <a:ext cx="6245265" cy="604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EBB24D-C9A2-493C-836B-2B4C87B173E5}">
      <dsp:nvSpPr>
        <dsp:cNvPr id="0" name=""/>
        <dsp:cNvSpPr/>
      </dsp:nvSpPr>
      <dsp:spPr>
        <a:xfrm>
          <a:off x="312263" y="5425"/>
          <a:ext cx="4371685" cy="7084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239" tIns="0" rIns="165239" bIns="0" numCol="1" spcCol="1270" anchor="ctr" anchorCtr="0">
          <a:noAutofit/>
        </a:bodyPr>
        <a:lstStyle/>
        <a:p>
          <a:pPr marL="0" lvl="0" indent="0" algn="l" defTabSz="1066800">
            <a:lnSpc>
              <a:spcPct val="90000"/>
            </a:lnSpc>
            <a:spcBef>
              <a:spcPct val="0"/>
            </a:spcBef>
            <a:spcAft>
              <a:spcPct val="35000"/>
            </a:spcAft>
            <a:buNone/>
          </a:pPr>
          <a:r>
            <a:rPr lang="en-US" sz="2400" kern="1200"/>
            <a:t>Transitioning Youth Learning Collaborative</a:t>
          </a:r>
        </a:p>
      </dsp:txBody>
      <dsp:txXfrm>
        <a:off x="346848" y="40010"/>
        <a:ext cx="4302515" cy="639310"/>
      </dsp:txXfrm>
    </dsp:sp>
    <dsp:sp modelId="{638C73B2-1B73-436C-9C0B-DD8E9C713DFD}">
      <dsp:nvSpPr>
        <dsp:cNvPr id="0" name=""/>
        <dsp:cNvSpPr/>
      </dsp:nvSpPr>
      <dsp:spPr>
        <a:xfrm>
          <a:off x="0" y="1448305"/>
          <a:ext cx="6245265" cy="604800"/>
        </a:xfrm>
        <a:prstGeom prst="rect">
          <a:avLst/>
        </a:prstGeom>
        <a:solidFill>
          <a:schemeClr val="lt1">
            <a:alpha val="90000"/>
            <a:hueOff val="0"/>
            <a:satOff val="0"/>
            <a:lumOff val="0"/>
            <a:alphaOff val="0"/>
          </a:schemeClr>
        </a:solidFill>
        <a:ln w="25400" cap="flat" cmpd="sng" algn="ctr">
          <a:solidFill>
            <a:schemeClr val="accent5">
              <a:hueOff val="-10661560"/>
              <a:satOff val="6060"/>
              <a:lumOff val="-5000"/>
              <a:alphaOff val="0"/>
            </a:schemeClr>
          </a:solidFill>
          <a:prstDash val="solid"/>
        </a:ln>
        <a:effectLst/>
      </dsp:spPr>
      <dsp:style>
        <a:lnRef idx="2">
          <a:scrgbClr r="0" g="0" b="0"/>
        </a:lnRef>
        <a:fillRef idx="1">
          <a:scrgbClr r="0" g="0" b="0"/>
        </a:fillRef>
        <a:effectRef idx="0">
          <a:scrgbClr r="0" g="0" b="0"/>
        </a:effectRef>
        <a:fontRef idx="minor"/>
      </dsp:style>
    </dsp:sp>
    <dsp:sp modelId="{B1474061-86E8-4573-AFF2-63B406584694}">
      <dsp:nvSpPr>
        <dsp:cNvPr id="0" name=""/>
        <dsp:cNvSpPr/>
      </dsp:nvSpPr>
      <dsp:spPr>
        <a:xfrm>
          <a:off x="312263" y="1094065"/>
          <a:ext cx="4371685" cy="708480"/>
        </a:xfrm>
        <a:prstGeom prst="roundRect">
          <a:avLst/>
        </a:prstGeom>
        <a:solidFill>
          <a:schemeClr val="accent5">
            <a:hueOff val="-10661560"/>
            <a:satOff val="6060"/>
            <a:lumOff val="-5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239" tIns="0" rIns="165239" bIns="0" numCol="1" spcCol="1270" anchor="ctr" anchorCtr="0">
          <a:noAutofit/>
        </a:bodyPr>
        <a:lstStyle/>
        <a:p>
          <a:pPr marL="0" lvl="0" indent="0" algn="l" defTabSz="1066800">
            <a:lnSpc>
              <a:spcPct val="90000"/>
            </a:lnSpc>
            <a:spcBef>
              <a:spcPct val="0"/>
            </a:spcBef>
            <a:spcAft>
              <a:spcPct val="35000"/>
            </a:spcAft>
            <a:buNone/>
          </a:pPr>
          <a:r>
            <a:rPr lang="en-US" sz="2400" kern="1200"/>
            <a:t>Montgomery County Youth Advisory Board</a:t>
          </a:r>
        </a:p>
      </dsp:txBody>
      <dsp:txXfrm>
        <a:off x="346848" y="1128650"/>
        <a:ext cx="4302515" cy="639310"/>
      </dsp:txXfrm>
    </dsp:sp>
    <dsp:sp modelId="{B5125A60-F216-435C-B8C6-5ABBA5BB9773}">
      <dsp:nvSpPr>
        <dsp:cNvPr id="0" name=""/>
        <dsp:cNvSpPr/>
      </dsp:nvSpPr>
      <dsp:spPr>
        <a:xfrm>
          <a:off x="0" y="2536945"/>
          <a:ext cx="6245265" cy="3175200"/>
        </a:xfrm>
        <a:prstGeom prst="rect">
          <a:avLst/>
        </a:prstGeom>
        <a:solidFill>
          <a:schemeClr val="lt1">
            <a:alpha val="90000"/>
            <a:hueOff val="0"/>
            <a:satOff val="0"/>
            <a:lumOff val="0"/>
            <a:alphaOff val="0"/>
          </a:schemeClr>
        </a:solidFill>
        <a:ln w="25400" cap="flat" cmpd="sng" algn="ctr">
          <a:solidFill>
            <a:schemeClr val="accent5">
              <a:hueOff val="-21323121"/>
              <a:satOff val="12119"/>
              <a:lumOff val="-10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4702" tIns="499872" rIns="484702"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Life Skills classes and Keys Financial Literacy classes</a:t>
          </a:r>
        </a:p>
        <a:p>
          <a:pPr marL="228600" lvl="1" indent="-228600" algn="l" defTabSz="1066800">
            <a:lnSpc>
              <a:spcPct val="90000"/>
            </a:lnSpc>
            <a:spcBef>
              <a:spcPct val="0"/>
            </a:spcBef>
            <a:spcAft>
              <a:spcPct val="15000"/>
            </a:spcAft>
            <a:buChar char="•"/>
          </a:pPr>
          <a:r>
            <a:rPr lang="en-US" sz="2400" kern="1200" dirty="0"/>
            <a:t>Liaison for the State of Maryland</a:t>
          </a:r>
        </a:p>
        <a:p>
          <a:pPr marL="228600" lvl="1" indent="-228600" algn="l" defTabSz="1066800">
            <a:lnSpc>
              <a:spcPct val="90000"/>
            </a:lnSpc>
            <a:spcBef>
              <a:spcPct val="0"/>
            </a:spcBef>
            <a:spcAft>
              <a:spcPct val="15000"/>
            </a:spcAft>
            <a:buChar char="•"/>
          </a:pPr>
          <a:r>
            <a:rPr lang="en-US" sz="2400" kern="1200"/>
            <a:t>COG Youth Advisory Board</a:t>
          </a:r>
        </a:p>
        <a:p>
          <a:pPr marL="228600" lvl="1" indent="-228600" algn="l" defTabSz="1066800">
            <a:lnSpc>
              <a:spcPct val="90000"/>
            </a:lnSpc>
            <a:spcBef>
              <a:spcPct val="0"/>
            </a:spcBef>
            <a:spcAft>
              <a:spcPct val="15000"/>
            </a:spcAft>
            <a:buChar char="•"/>
          </a:pPr>
          <a:r>
            <a:rPr lang="en-US" sz="2400" kern="1200"/>
            <a:t>Interagency Commission of Homeless Youth</a:t>
          </a:r>
        </a:p>
        <a:p>
          <a:pPr marL="228600" lvl="1" indent="-228600" algn="l" defTabSz="1066800">
            <a:lnSpc>
              <a:spcPct val="90000"/>
            </a:lnSpc>
            <a:spcBef>
              <a:spcPct val="0"/>
            </a:spcBef>
            <a:spcAft>
              <a:spcPct val="15000"/>
            </a:spcAft>
            <a:buChar char="•"/>
          </a:pPr>
          <a:r>
            <a:rPr lang="en-US" sz="2400" kern="1200"/>
            <a:t>Aftercare Services</a:t>
          </a:r>
        </a:p>
      </dsp:txBody>
      <dsp:txXfrm>
        <a:off x="0" y="2536945"/>
        <a:ext cx="6245265" cy="3175200"/>
      </dsp:txXfrm>
    </dsp:sp>
    <dsp:sp modelId="{95CCAB55-DA51-4EC8-8E5E-D3D57DE92644}">
      <dsp:nvSpPr>
        <dsp:cNvPr id="0" name=""/>
        <dsp:cNvSpPr/>
      </dsp:nvSpPr>
      <dsp:spPr>
        <a:xfrm>
          <a:off x="312263" y="2182705"/>
          <a:ext cx="4371685" cy="708480"/>
        </a:xfrm>
        <a:prstGeom prst="roundRect">
          <a:avLst/>
        </a:prstGeom>
        <a:solidFill>
          <a:schemeClr val="accent5">
            <a:hueOff val="-21323121"/>
            <a:satOff val="12119"/>
            <a:lumOff val="-1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239" tIns="0" rIns="165239" bIns="0" numCol="1" spcCol="1270" anchor="ctr" anchorCtr="0">
          <a:noAutofit/>
        </a:bodyPr>
        <a:lstStyle/>
        <a:p>
          <a:pPr marL="0" lvl="0" indent="0" algn="l" defTabSz="1066800">
            <a:lnSpc>
              <a:spcPct val="90000"/>
            </a:lnSpc>
            <a:spcBef>
              <a:spcPct val="0"/>
            </a:spcBef>
            <a:spcAft>
              <a:spcPct val="35000"/>
            </a:spcAft>
            <a:buNone/>
          </a:pPr>
          <a:r>
            <a:rPr lang="en-US" sz="2400" kern="1200"/>
            <a:t>Independent Living Coordinator for Montgomery County</a:t>
          </a:r>
        </a:p>
      </dsp:txBody>
      <dsp:txXfrm>
        <a:off x="346848" y="2217290"/>
        <a:ext cx="4302515"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5276EF-A66D-45A9-A08D-635ED65A5F03}" type="datetimeFigureOut">
              <a:rPr lang="en-US" smtClean="0"/>
              <a:t>10/5/2023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F93C8-593B-420D-B0C0-304571529B32}" type="slidenum">
              <a:rPr lang="en-US" smtClean="0"/>
              <a:t>‹#›</a:t>
            </a:fld>
            <a:endParaRPr lang="en-US"/>
          </a:p>
        </p:txBody>
      </p:sp>
    </p:spTree>
    <p:extLst>
      <p:ext uri="{BB962C8B-B14F-4D97-AF65-F5344CB8AC3E}">
        <p14:creationId xmlns:p14="http://schemas.microsoft.com/office/powerpoint/2010/main" val="2338468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CF93C8-593B-420D-B0C0-304571529B32}" type="slidenum">
              <a:rPr lang="en-US" smtClean="0"/>
              <a:t>2</a:t>
            </a:fld>
            <a:endParaRPr lang="en-US"/>
          </a:p>
        </p:txBody>
      </p:sp>
    </p:spTree>
    <p:extLst>
      <p:ext uri="{BB962C8B-B14F-4D97-AF65-F5344CB8AC3E}">
        <p14:creationId xmlns:p14="http://schemas.microsoft.com/office/powerpoint/2010/main" val="342569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CF93C8-593B-420D-B0C0-304571529B32}" type="slidenum">
              <a:rPr lang="en-US" smtClean="0"/>
              <a:t>8</a:t>
            </a:fld>
            <a:endParaRPr lang="en-US"/>
          </a:p>
        </p:txBody>
      </p:sp>
    </p:spTree>
    <p:extLst>
      <p:ext uri="{BB962C8B-B14F-4D97-AF65-F5344CB8AC3E}">
        <p14:creationId xmlns:p14="http://schemas.microsoft.com/office/powerpoint/2010/main" val="2524674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CF93C8-593B-420D-B0C0-304571529B32}" type="slidenum">
              <a:rPr lang="en-US" smtClean="0"/>
              <a:t>15</a:t>
            </a:fld>
            <a:endParaRPr lang="en-US"/>
          </a:p>
        </p:txBody>
      </p:sp>
    </p:spTree>
    <p:extLst>
      <p:ext uri="{BB962C8B-B14F-4D97-AF65-F5344CB8AC3E}">
        <p14:creationId xmlns:p14="http://schemas.microsoft.com/office/powerpoint/2010/main" val="2620612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CF93C8-593B-420D-B0C0-304571529B32}" type="slidenum">
              <a:rPr lang="en-US" smtClean="0"/>
              <a:t>17</a:t>
            </a:fld>
            <a:endParaRPr lang="en-US"/>
          </a:p>
        </p:txBody>
      </p:sp>
    </p:spTree>
    <p:extLst>
      <p:ext uri="{BB962C8B-B14F-4D97-AF65-F5344CB8AC3E}">
        <p14:creationId xmlns:p14="http://schemas.microsoft.com/office/powerpoint/2010/main" val="55060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Keeping Up: A smartphone application</a:t>
            </a:r>
          </a:p>
        </p:txBody>
      </p:sp>
      <p:sp>
        <p:nvSpPr>
          <p:cNvPr id="4" name="Slide Number Placeholder 3"/>
          <p:cNvSpPr>
            <a:spLocks noGrp="1"/>
          </p:cNvSpPr>
          <p:nvPr>
            <p:ph type="sldNum" sz="quarter" idx="5"/>
          </p:nvPr>
        </p:nvSpPr>
        <p:spPr/>
        <p:txBody>
          <a:bodyPr/>
          <a:lstStyle/>
          <a:p>
            <a:fld id="{F1CF93C8-593B-420D-B0C0-304571529B32}" type="slidenum">
              <a:rPr lang="en-US" smtClean="0"/>
              <a:t>25</a:t>
            </a:fld>
            <a:endParaRPr lang="en-US"/>
          </a:p>
        </p:txBody>
      </p:sp>
    </p:spTree>
    <p:extLst>
      <p:ext uri="{BB962C8B-B14F-4D97-AF65-F5344CB8AC3E}">
        <p14:creationId xmlns:p14="http://schemas.microsoft.com/office/powerpoint/2010/main" val="362939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0A2B9-1B5D-4E64-89C1-9826A9D314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95792D-B4D4-4756-BD29-D6798522BB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1A09C5-9481-4F88-A8CC-662C266486EC}"/>
              </a:ext>
            </a:extLst>
          </p:cNvPr>
          <p:cNvSpPr>
            <a:spLocks noGrp="1"/>
          </p:cNvSpPr>
          <p:nvPr>
            <p:ph type="dt" sz="half" idx="10"/>
          </p:nvPr>
        </p:nvSpPr>
        <p:spPr/>
        <p:txBody>
          <a:bodyPr/>
          <a:lstStyle/>
          <a:p>
            <a:fld id="{DDF996EE-A4EB-4054-B749-1CCFA6ED5D71}" type="datetimeFigureOut">
              <a:rPr lang="en-US" smtClean="0"/>
              <a:t>10/5/2023</a:t>
            </a:fld>
            <a:endParaRPr lang="en-US"/>
          </a:p>
        </p:txBody>
      </p:sp>
      <p:sp>
        <p:nvSpPr>
          <p:cNvPr id="5" name="Footer Placeholder 4">
            <a:extLst>
              <a:ext uri="{FF2B5EF4-FFF2-40B4-BE49-F238E27FC236}">
                <a16:creationId xmlns:a16="http://schemas.microsoft.com/office/drawing/2014/main" id="{D948B1AC-92CC-41B0-A0AD-B4829494C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EC87E1-271F-4C14-8A47-B8463DA79586}"/>
              </a:ext>
            </a:extLst>
          </p:cNvPr>
          <p:cNvSpPr>
            <a:spLocks noGrp="1"/>
          </p:cNvSpPr>
          <p:nvPr>
            <p:ph type="sldNum" sz="quarter" idx="12"/>
          </p:nvPr>
        </p:nvSpPr>
        <p:spPr/>
        <p:txBody>
          <a:bodyPr/>
          <a:lstStyle/>
          <a:p>
            <a:fld id="{4C89BD97-3000-499D-9900-87418927F31E}" type="slidenum">
              <a:rPr lang="en-US" smtClean="0"/>
              <a:t>‹#›</a:t>
            </a:fld>
            <a:endParaRPr lang="en-US"/>
          </a:p>
        </p:txBody>
      </p:sp>
    </p:spTree>
    <p:extLst>
      <p:ext uri="{BB962C8B-B14F-4D97-AF65-F5344CB8AC3E}">
        <p14:creationId xmlns:p14="http://schemas.microsoft.com/office/powerpoint/2010/main" val="156132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38A2D-D8CA-48EB-9928-4500FF17E6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6D4EA9-BA0D-488E-B9BF-E61F6179D4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F72919-D1CF-4A68-90A2-D178B1BA867C}"/>
              </a:ext>
            </a:extLst>
          </p:cNvPr>
          <p:cNvSpPr>
            <a:spLocks noGrp="1"/>
          </p:cNvSpPr>
          <p:nvPr>
            <p:ph type="dt" sz="half" idx="10"/>
          </p:nvPr>
        </p:nvSpPr>
        <p:spPr/>
        <p:txBody>
          <a:bodyPr/>
          <a:lstStyle/>
          <a:p>
            <a:fld id="{DDF996EE-A4EB-4054-B749-1CCFA6ED5D71}" type="datetimeFigureOut">
              <a:rPr lang="en-US" smtClean="0"/>
              <a:t>10/5/2023</a:t>
            </a:fld>
            <a:endParaRPr lang="en-US"/>
          </a:p>
        </p:txBody>
      </p:sp>
      <p:sp>
        <p:nvSpPr>
          <p:cNvPr id="5" name="Footer Placeholder 4">
            <a:extLst>
              <a:ext uri="{FF2B5EF4-FFF2-40B4-BE49-F238E27FC236}">
                <a16:creationId xmlns:a16="http://schemas.microsoft.com/office/drawing/2014/main" id="{673FF156-A371-4933-BB2A-0C9EF75B2D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9972C7-AF33-45BC-9C5B-BA4B2524AFD8}"/>
              </a:ext>
            </a:extLst>
          </p:cNvPr>
          <p:cNvSpPr>
            <a:spLocks noGrp="1"/>
          </p:cNvSpPr>
          <p:nvPr>
            <p:ph type="sldNum" sz="quarter" idx="12"/>
          </p:nvPr>
        </p:nvSpPr>
        <p:spPr/>
        <p:txBody>
          <a:bodyPr/>
          <a:lstStyle/>
          <a:p>
            <a:fld id="{4C89BD97-3000-499D-9900-87418927F31E}" type="slidenum">
              <a:rPr lang="en-US" smtClean="0"/>
              <a:t>‹#›</a:t>
            </a:fld>
            <a:endParaRPr lang="en-US"/>
          </a:p>
        </p:txBody>
      </p:sp>
    </p:spTree>
    <p:extLst>
      <p:ext uri="{BB962C8B-B14F-4D97-AF65-F5344CB8AC3E}">
        <p14:creationId xmlns:p14="http://schemas.microsoft.com/office/powerpoint/2010/main" val="4276941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AA503D-74AC-4957-B69B-111AB5A6FC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9945A2-3B85-47E9-84CB-02B3544A56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A9DE6B-A008-4F3E-AA7E-9773E9859371}"/>
              </a:ext>
            </a:extLst>
          </p:cNvPr>
          <p:cNvSpPr>
            <a:spLocks noGrp="1"/>
          </p:cNvSpPr>
          <p:nvPr>
            <p:ph type="dt" sz="half" idx="10"/>
          </p:nvPr>
        </p:nvSpPr>
        <p:spPr/>
        <p:txBody>
          <a:bodyPr/>
          <a:lstStyle/>
          <a:p>
            <a:fld id="{DDF996EE-A4EB-4054-B749-1CCFA6ED5D71}" type="datetimeFigureOut">
              <a:rPr lang="en-US" smtClean="0"/>
              <a:t>10/5/2023</a:t>
            </a:fld>
            <a:endParaRPr lang="en-US"/>
          </a:p>
        </p:txBody>
      </p:sp>
      <p:sp>
        <p:nvSpPr>
          <p:cNvPr id="5" name="Footer Placeholder 4">
            <a:extLst>
              <a:ext uri="{FF2B5EF4-FFF2-40B4-BE49-F238E27FC236}">
                <a16:creationId xmlns:a16="http://schemas.microsoft.com/office/drawing/2014/main" id="{82036CA3-DB5B-4DEC-AFEB-E1BA3233EA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EA14B-414C-47DD-AACA-31C93BDAB557}"/>
              </a:ext>
            </a:extLst>
          </p:cNvPr>
          <p:cNvSpPr>
            <a:spLocks noGrp="1"/>
          </p:cNvSpPr>
          <p:nvPr>
            <p:ph type="sldNum" sz="quarter" idx="12"/>
          </p:nvPr>
        </p:nvSpPr>
        <p:spPr/>
        <p:txBody>
          <a:bodyPr/>
          <a:lstStyle/>
          <a:p>
            <a:fld id="{4C89BD97-3000-499D-9900-87418927F31E}" type="slidenum">
              <a:rPr lang="en-US" smtClean="0"/>
              <a:t>‹#›</a:t>
            </a:fld>
            <a:endParaRPr lang="en-US"/>
          </a:p>
        </p:txBody>
      </p:sp>
    </p:spTree>
    <p:extLst>
      <p:ext uri="{BB962C8B-B14F-4D97-AF65-F5344CB8AC3E}">
        <p14:creationId xmlns:p14="http://schemas.microsoft.com/office/powerpoint/2010/main" val="2238677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A1A25-B992-49D7-BE10-FB5160D71F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37E0AE-2AFE-4A53-8E50-B268175112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A8E4C6-D48C-4561-B98F-CAA80764979F}"/>
              </a:ext>
            </a:extLst>
          </p:cNvPr>
          <p:cNvSpPr>
            <a:spLocks noGrp="1"/>
          </p:cNvSpPr>
          <p:nvPr>
            <p:ph type="dt" sz="half" idx="10"/>
          </p:nvPr>
        </p:nvSpPr>
        <p:spPr/>
        <p:txBody>
          <a:bodyPr/>
          <a:lstStyle/>
          <a:p>
            <a:fld id="{DDF996EE-A4EB-4054-B749-1CCFA6ED5D71}" type="datetimeFigureOut">
              <a:rPr lang="en-US" smtClean="0"/>
              <a:t>10/5/2023</a:t>
            </a:fld>
            <a:endParaRPr lang="en-US"/>
          </a:p>
        </p:txBody>
      </p:sp>
      <p:sp>
        <p:nvSpPr>
          <p:cNvPr id="5" name="Footer Placeholder 4">
            <a:extLst>
              <a:ext uri="{FF2B5EF4-FFF2-40B4-BE49-F238E27FC236}">
                <a16:creationId xmlns:a16="http://schemas.microsoft.com/office/drawing/2014/main" id="{BB2B7DBF-B85F-4C3A-8643-7A29AFB951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EEC49C-8034-40A8-8BE3-4962CA09CE38}"/>
              </a:ext>
            </a:extLst>
          </p:cNvPr>
          <p:cNvSpPr>
            <a:spLocks noGrp="1"/>
          </p:cNvSpPr>
          <p:nvPr>
            <p:ph type="sldNum" sz="quarter" idx="12"/>
          </p:nvPr>
        </p:nvSpPr>
        <p:spPr/>
        <p:txBody>
          <a:bodyPr/>
          <a:lstStyle/>
          <a:p>
            <a:fld id="{4C89BD97-3000-499D-9900-87418927F31E}" type="slidenum">
              <a:rPr lang="en-US" smtClean="0"/>
              <a:t>‹#›</a:t>
            </a:fld>
            <a:endParaRPr lang="en-US"/>
          </a:p>
        </p:txBody>
      </p:sp>
    </p:spTree>
    <p:extLst>
      <p:ext uri="{BB962C8B-B14F-4D97-AF65-F5344CB8AC3E}">
        <p14:creationId xmlns:p14="http://schemas.microsoft.com/office/powerpoint/2010/main" val="4120520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83C4B-01E9-40B8-B745-8B7C994648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99E46F-AC74-4238-A599-8C4AC75842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0634DF-64C2-45DE-ABBB-60439DEB7768}"/>
              </a:ext>
            </a:extLst>
          </p:cNvPr>
          <p:cNvSpPr>
            <a:spLocks noGrp="1"/>
          </p:cNvSpPr>
          <p:nvPr>
            <p:ph type="dt" sz="half" idx="10"/>
          </p:nvPr>
        </p:nvSpPr>
        <p:spPr/>
        <p:txBody>
          <a:bodyPr/>
          <a:lstStyle/>
          <a:p>
            <a:fld id="{DDF996EE-A4EB-4054-B749-1CCFA6ED5D71}" type="datetimeFigureOut">
              <a:rPr lang="en-US" smtClean="0"/>
              <a:t>10/5/2023</a:t>
            </a:fld>
            <a:endParaRPr lang="en-US"/>
          </a:p>
        </p:txBody>
      </p:sp>
      <p:sp>
        <p:nvSpPr>
          <p:cNvPr id="5" name="Footer Placeholder 4">
            <a:extLst>
              <a:ext uri="{FF2B5EF4-FFF2-40B4-BE49-F238E27FC236}">
                <a16:creationId xmlns:a16="http://schemas.microsoft.com/office/drawing/2014/main" id="{F83C5576-E1AF-4AC1-8C00-E24773C6E4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6B78E-36E3-45C3-8087-BCCB96AAF38C}"/>
              </a:ext>
            </a:extLst>
          </p:cNvPr>
          <p:cNvSpPr>
            <a:spLocks noGrp="1"/>
          </p:cNvSpPr>
          <p:nvPr>
            <p:ph type="sldNum" sz="quarter" idx="12"/>
          </p:nvPr>
        </p:nvSpPr>
        <p:spPr/>
        <p:txBody>
          <a:bodyPr/>
          <a:lstStyle/>
          <a:p>
            <a:fld id="{4C89BD97-3000-499D-9900-87418927F31E}" type="slidenum">
              <a:rPr lang="en-US" smtClean="0"/>
              <a:t>‹#›</a:t>
            </a:fld>
            <a:endParaRPr lang="en-US"/>
          </a:p>
        </p:txBody>
      </p:sp>
    </p:spTree>
    <p:extLst>
      <p:ext uri="{BB962C8B-B14F-4D97-AF65-F5344CB8AC3E}">
        <p14:creationId xmlns:p14="http://schemas.microsoft.com/office/powerpoint/2010/main" val="3520800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82777-64E1-4D2C-9D7D-13F18FEF36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653FDF-28C6-442F-ADF6-D7D2E2A032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498FBF-F7D2-4E17-89AA-06FD7F9529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733F67-215A-413D-800F-E23217828611}"/>
              </a:ext>
            </a:extLst>
          </p:cNvPr>
          <p:cNvSpPr>
            <a:spLocks noGrp="1"/>
          </p:cNvSpPr>
          <p:nvPr>
            <p:ph type="dt" sz="half" idx="10"/>
          </p:nvPr>
        </p:nvSpPr>
        <p:spPr/>
        <p:txBody>
          <a:bodyPr/>
          <a:lstStyle/>
          <a:p>
            <a:fld id="{DDF996EE-A4EB-4054-B749-1CCFA6ED5D71}" type="datetimeFigureOut">
              <a:rPr lang="en-US" smtClean="0"/>
              <a:t>10/5/2023</a:t>
            </a:fld>
            <a:endParaRPr lang="en-US"/>
          </a:p>
        </p:txBody>
      </p:sp>
      <p:sp>
        <p:nvSpPr>
          <p:cNvPr id="6" name="Footer Placeholder 5">
            <a:extLst>
              <a:ext uri="{FF2B5EF4-FFF2-40B4-BE49-F238E27FC236}">
                <a16:creationId xmlns:a16="http://schemas.microsoft.com/office/drawing/2014/main" id="{3BB3C117-5F0D-4C53-8706-EB566DD79D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3F3578-FCEA-424C-A1F8-18AAE7AFBBE9}"/>
              </a:ext>
            </a:extLst>
          </p:cNvPr>
          <p:cNvSpPr>
            <a:spLocks noGrp="1"/>
          </p:cNvSpPr>
          <p:nvPr>
            <p:ph type="sldNum" sz="quarter" idx="12"/>
          </p:nvPr>
        </p:nvSpPr>
        <p:spPr/>
        <p:txBody>
          <a:bodyPr/>
          <a:lstStyle/>
          <a:p>
            <a:fld id="{4C89BD97-3000-499D-9900-87418927F31E}" type="slidenum">
              <a:rPr lang="en-US" smtClean="0"/>
              <a:t>‹#›</a:t>
            </a:fld>
            <a:endParaRPr lang="en-US"/>
          </a:p>
        </p:txBody>
      </p:sp>
    </p:spTree>
    <p:extLst>
      <p:ext uri="{BB962C8B-B14F-4D97-AF65-F5344CB8AC3E}">
        <p14:creationId xmlns:p14="http://schemas.microsoft.com/office/powerpoint/2010/main" val="966021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00C63-0557-43DC-A095-2B8F2E98A1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35007B-BAE0-4C55-A104-88803AC3B9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392665-E62A-46B4-A8F8-3B5353A5E5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30F55B-DBDD-46E8-86DB-EB73AF062A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FCB563-92AF-463E-A348-9ABC0BBAE5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7158C3-DEB4-433F-923F-7FA41B18FD84}"/>
              </a:ext>
            </a:extLst>
          </p:cNvPr>
          <p:cNvSpPr>
            <a:spLocks noGrp="1"/>
          </p:cNvSpPr>
          <p:nvPr>
            <p:ph type="dt" sz="half" idx="10"/>
          </p:nvPr>
        </p:nvSpPr>
        <p:spPr/>
        <p:txBody>
          <a:bodyPr/>
          <a:lstStyle/>
          <a:p>
            <a:fld id="{DDF996EE-A4EB-4054-B749-1CCFA6ED5D71}" type="datetimeFigureOut">
              <a:rPr lang="en-US" smtClean="0"/>
              <a:t>10/5/2023</a:t>
            </a:fld>
            <a:endParaRPr lang="en-US"/>
          </a:p>
        </p:txBody>
      </p:sp>
      <p:sp>
        <p:nvSpPr>
          <p:cNvPr id="8" name="Footer Placeholder 7">
            <a:extLst>
              <a:ext uri="{FF2B5EF4-FFF2-40B4-BE49-F238E27FC236}">
                <a16:creationId xmlns:a16="http://schemas.microsoft.com/office/drawing/2014/main" id="{5041A946-8D08-433C-B0F4-3D9E487E86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3D29DE-FF2A-417B-9C76-177AD9856C10}"/>
              </a:ext>
            </a:extLst>
          </p:cNvPr>
          <p:cNvSpPr>
            <a:spLocks noGrp="1"/>
          </p:cNvSpPr>
          <p:nvPr>
            <p:ph type="sldNum" sz="quarter" idx="12"/>
          </p:nvPr>
        </p:nvSpPr>
        <p:spPr/>
        <p:txBody>
          <a:bodyPr/>
          <a:lstStyle/>
          <a:p>
            <a:fld id="{4C89BD97-3000-499D-9900-87418927F31E}" type="slidenum">
              <a:rPr lang="en-US" smtClean="0"/>
              <a:t>‹#›</a:t>
            </a:fld>
            <a:endParaRPr lang="en-US"/>
          </a:p>
        </p:txBody>
      </p:sp>
    </p:spTree>
    <p:extLst>
      <p:ext uri="{BB962C8B-B14F-4D97-AF65-F5344CB8AC3E}">
        <p14:creationId xmlns:p14="http://schemas.microsoft.com/office/powerpoint/2010/main" val="1955346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BD75D-DEC5-42DD-AC63-F8EC84CA86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42EA16-D451-4E32-A813-383EB71B1D4A}"/>
              </a:ext>
            </a:extLst>
          </p:cNvPr>
          <p:cNvSpPr>
            <a:spLocks noGrp="1"/>
          </p:cNvSpPr>
          <p:nvPr>
            <p:ph type="dt" sz="half" idx="10"/>
          </p:nvPr>
        </p:nvSpPr>
        <p:spPr/>
        <p:txBody>
          <a:bodyPr/>
          <a:lstStyle/>
          <a:p>
            <a:fld id="{DDF996EE-A4EB-4054-B749-1CCFA6ED5D71}" type="datetimeFigureOut">
              <a:rPr lang="en-US" smtClean="0"/>
              <a:t>10/5/2023</a:t>
            </a:fld>
            <a:endParaRPr lang="en-US"/>
          </a:p>
        </p:txBody>
      </p:sp>
      <p:sp>
        <p:nvSpPr>
          <p:cNvPr id="4" name="Footer Placeholder 3">
            <a:extLst>
              <a:ext uri="{FF2B5EF4-FFF2-40B4-BE49-F238E27FC236}">
                <a16:creationId xmlns:a16="http://schemas.microsoft.com/office/drawing/2014/main" id="{1E0855B2-62F5-4303-B87F-0A74D24314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F45F72-7834-40C9-84FB-C267C3473C11}"/>
              </a:ext>
            </a:extLst>
          </p:cNvPr>
          <p:cNvSpPr>
            <a:spLocks noGrp="1"/>
          </p:cNvSpPr>
          <p:nvPr>
            <p:ph type="sldNum" sz="quarter" idx="12"/>
          </p:nvPr>
        </p:nvSpPr>
        <p:spPr/>
        <p:txBody>
          <a:bodyPr/>
          <a:lstStyle/>
          <a:p>
            <a:fld id="{4C89BD97-3000-499D-9900-87418927F31E}" type="slidenum">
              <a:rPr lang="en-US" smtClean="0"/>
              <a:t>‹#›</a:t>
            </a:fld>
            <a:endParaRPr lang="en-US"/>
          </a:p>
        </p:txBody>
      </p:sp>
    </p:spTree>
    <p:extLst>
      <p:ext uri="{BB962C8B-B14F-4D97-AF65-F5344CB8AC3E}">
        <p14:creationId xmlns:p14="http://schemas.microsoft.com/office/powerpoint/2010/main" val="911749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5A97EA-0B23-4B15-BFB5-88C9BAC66EB2}"/>
              </a:ext>
            </a:extLst>
          </p:cNvPr>
          <p:cNvSpPr>
            <a:spLocks noGrp="1"/>
          </p:cNvSpPr>
          <p:nvPr>
            <p:ph type="dt" sz="half" idx="10"/>
          </p:nvPr>
        </p:nvSpPr>
        <p:spPr/>
        <p:txBody>
          <a:bodyPr/>
          <a:lstStyle/>
          <a:p>
            <a:fld id="{DDF996EE-A4EB-4054-B749-1CCFA6ED5D71}" type="datetimeFigureOut">
              <a:rPr lang="en-US" smtClean="0"/>
              <a:t>10/5/2023</a:t>
            </a:fld>
            <a:endParaRPr lang="en-US"/>
          </a:p>
        </p:txBody>
      </p:sp>
      <p:sp>
        <p:nvSpPr>
          <p:cNvPr id="3" name="Footer Placeholder 2">
            <a:extLst>
              <a:ext uri="{FF2B5EF4-FFF2-40B4-BE49-F238E27FC236}">
                <a16:creationId xmlns:a16="http://schemas.microsoft.com/office/drawing/2014/main" id="{0E37A72D-9348-4469-8B83-B8F240BEC8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3FF6C7-B796-4618-9A2A-FA332DB3A5B7}"/>
              </a:ext>
            </a:extLst>
          </p:cNvPr>
          <p:cNvSpPr>
            <a:spLocks noGrp="1"/>
          </p:cNvSpPr>
          <p:nvPr>
            <p:ph type="sldNum" sz="quarter" idx="12"/>
          </p:nvPr>
        </p:nvSpPr>
        <p:spPr/>
        <p:txBody>
          <a:bodyPr/>
          <a:lstStyle/>
          <a:p>
            <a:fld id="{4C89BD97-3000-499D-9900-87418927F31E}" type="slidenum">
              <a:rPr lang="en-US" smtClean="0"/>
              <a:t>‹#›</a:t>
            </a:fld>
            <a:endParaRPr lang="en-US"/>
          </a:p>
        </p:txBody>
      </p:sp>
    </p:spTree>
    <p:extLst>
      <p:ext uri="{BB962C8B-B14F-4D97-AF65-F5344CB8AC3E}">
        <p14:creationId xmlns:p14="http://schemas.microsoft.com/office/powerpoint/2010/main" val="2918548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87613-3E2B-473D-A1A9-ACA7A40A2B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4A622A-2791-4A1D-8110-F4D7A4AD69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088C74-33B0-4A81-ADC1-08F3EB5D0B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175CBF-E191-4EDA-BEFD-9DFC87FF5B31}"/>
              </a:ext>
            </a:extLst>
          </p:cNvPr>
          <p:cNvSpPr>
            <a:spLocks noGrp="1"/>
          </p:cNvSpPr>
          <p:nvPr>
            <p:ph type="dt" sz="half" idx="10"/>
          </p:nvPr>
        </p:nvSpPr>
        <p:spPr/>
        <p:txBody>
          <a:bodyPr/>
          <a:lstStyle/>
          <a:p>
            <a:fld id="{DDF996EE-A4EB-4054-B749-1CCFA6ED5D71}" type="datetimeFigureOut">
              <a:rPr lang="en-US" smtClean="0"/>
              <a:t>10/5/2023</a:t>
            </a:fld>
            <a:endParaRPr lang="en-US"/>
          </a:p>
        </p:txBody>
      </p:sp>
      <p:sp>
        <p:nvSpPr>
          <p:cNvPr id="6" name="Footer Placeholder 5">
            <a:extLst>
              <a:ext uri="{FF2B5EF4-FFF2-40B4-BE49-F238E27FC236}">
                <a16:creationId xmlns:a16="http://schemas.microsoft.com/office/drawing/2014/main" id="{725F4D88-4A5A-4208-AD6B-1A323F6D9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5E8FB4-C9B2-4D7A-B973-D0A86FC24ACC}"/>
              </a:ext>
            </a:extLst>
          </p:cNvPr>
          <p:cNvSpPr>
            <a:spLocks noGrp="1"/>
          </p:cNvSpPr>
          <p:nvPr>
            <p:ph type="sldNum" sz="quarter" idx="12"/>
          </p:nvPr>
        </p:nvSpPr>
        <p:spPr/>
        <p:txBody>
          <a:bodyPr/>
          <a:lstStyle/>
          <a:p>
            <a:fld id="{4C89BD97-3000-499D-9900-87418927F31E}" type="slidenum">
              <a:rPr lang="en-US" smtClean="0"/>
              <a:t>‹#›</a:t>
            </a:fld>
            <a:endParaRPr lang="en-US"/>
          </a:p>
        </p:txBody>
      </p:sp>
    </p:spTree>
    <p:extLst>
      <p:ext uri="{BB962C8B-B14F-4D97-AF65-F5344CB8AC3E}">
        <p14:creationId xmlns:p14="http://schemas.microsoft.com/office/powerpoint/2010/main" val="2756802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11AF5-8417-49C3-80F2-1E6521F36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BB7E61-07D8-4976-AA43-0E8F4692DC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FAD16D-1E37-4FA0-B93F-CDAAD996C1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480B16-8299-4EFC-BA8B-C174CDF9D985}"/>
              </a:ext>
            </a:extLst>
          </p:cNvPr>
          <p:cNvSpPr>
            <a:spLocks noGrp="1"/>
          </p:cNvSpPr>
          <p:nvPr>
            <p:ph type="dt" sz="half" idx="10"/>
          </p:nvPr>
        </p:nvSpPr>
        <p:spPr/>
        <p:txBody>
          <a:bodyPr/>
          <a:lstStyle/>
          <a:p>
            <a:fld id="{DDF996EE-A4EB-4054-B749-1CCFA6ED5D71}" type="datetimeFigureOut">
              <a:rPr lang="en-US" smtClean="0"/>
              <a:t>10/5/2023</a:t>
            </a:fld>
            <a:endParaRPr lang="en-US"/>
          </a:p>
        </p:txBody>
      </p:sp>
      <p:sp>
        <p:nvSpPr>
          <p:cNvPr id="6" name="Footer Placeholder 5">
            <a:extLst>
              <a:ext uri="{FF2B5EF4-FFF2-40B4-BE49-F238E27FC236}">
                <a16:creationId xmlns:a16="http://schemas.microsoft.com/office/drawing/2014/main" id="{7000A32F-65B8-4DBB-B077-EC12684001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F6CF61-DBE4-42F9-8941-4EA0D79BAF7F}"/>
              </a:ext>
            </a:extLst>
          </p:cNvPr>
          <p:cNvSpPr>
            <a:spLocks noGrp="1"/>
          </p:cNvSpPr>
          <p:nvPr>
            <p:ph type="sldNum" sz="quarter" idx="12"/>
          </p:nvPr>
        </p:nvSpPr>
        <p:spPr/>
        <p:txBody>
          <a:bodyPr/>
          <a:lstStyle/>
          <a:p>
            <a:fld id="{4C89BD97-3000-499D-9900-87418927F31E}" type="slidenum">
              <a:rPr lang="en-US" smtClean="0"/>
              <a:t>‹#›</a:t>
            </a:fld>
            <a:endParaRPr lang="en-US"/>
          </a:p>
        </p:txBody>
      </p:sp>
    </p:spTree>
    <p:extLst>
      <p:ext uri="{BB962C8B-B14F-4D97-AF65-F5344CB8AC3E}">
        <p14:creationId xmlns:p14="http://schemas.microsoft.com/office/powerpoint/2010/main" val="2590164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FCD07E-26B1-4496-BC0C-A30A99A1E5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7F6EF1-46DA-43C4-A17F-D24EB453B9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E0F941-4C9D-48C7-9A81-8C60D0B621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F996EE-A4EB-4054-B749-1CCFA6ED5D71}" type="datetimeFigureOut">
              <a:rPr lang="en-US" smtClean="0"/>
              <a:t>10/5/2023</a:t>
            </a:fld>
            <a:endParaRPr lang="en-US"/>
          </a:p>
        </p:txBody>
      </p:sp>
      <p:sp>
        <p:nvSpPr>
          <p:cNvPr id="5" name="Footer Placeholder 4">
            <a:extLst>
              <a:ext uri="{FF2B5EF4-FFF2-40B4-BE49-F238E27FC236}">
                <a16:creationId xmlns:a16="http://schemas.microsoft.com/office/drawing/2014/main" id="{02AE039D-B7BF-43FA-9A56-8F32257418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E7B866-1C87-485F-AA5F-24EE781226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89BD97-3000-499D-9900-87418927F31E}" type="slidenum">
              <a:rPr lang="en-US" smtClean="0"/>
              <a:t>‹#›</a:t>
            </a:fld>
            <a:endParaRPr lang="en-US"/>
          </a:p>
        </p:txBody>
      </p:sp>
    </p:spTree>
    <p:extLst>
      <p:ext uri="{BB962C8B-B14F-4D97-AF65-F5344CB8AC3E}">
        <p14:creationId xmlns:p14="http://schemas.microsoft.com/office/powerpoint/2010/main" val="1736617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Shape 4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Rectangle 4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Shape 4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Rectangle 5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53" name="Freeform: Shape 5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Shape 5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FDB42A41-648C-44CF-8EC6-307171E40631}"/>
              </a:ext>
            </a:extLst>
          </p:cNvPr>
          <p:cNvSpPr>
            <a:spLocks noGrp="1"/>
          </p:cNvSpPr>
          <p:nvPr>
            <p:ph type="ctrTitle"/>
          </p:nvPr>
        </p:nvSpPr>
        <p:spPr>
          <a:xfrm>
            <a:off x="3123949" y="1818515"/>
            <a:ext cx="5843807" cy="1337290"/>
          </a:xfrm>
          <a:noFill/>
        </p:spPr>
        <p:txBody>
          <a:bodyPr anchor="ctr">
            <a:noAutofit/>
          </a:bodyPr>
          <a:lstStyle/>
          <a:p>
            <a:pPr>
              <a:lnSpc>
                <a:spcPct val="100000"/>
              </a:lnSpc>
            </a:pPr>
            <a:r>
              <a:rPr lang="en-US" sz="4800" b="1" dirty="0">
                <a:solidFill>
                  <a:srgbClr val="080808"/>
                </a:solidFill>
              </a:rPr>
              <a:t> Engaging Transitioning Youth</a:t>
            </a:r>
          </a:p>
        </p:txBody>
      </p:sp>
      <p:sp>
        <p:nvSpPr>
          <p:cNvPr id="57" name="Freeform: Shape 5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Rectangle 5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Subtitle 2">
            <a:extLst>
              <a:ext uri="{FF2B5EF4-FFF2-40B4-BE49-F238E27FC236}">
                <a16:creationId xmlns:a16="http://schemas.microsoft.com/office/drawing/2014/main" id="{3E966046-1063-4CC7-A6E2-6E561FD711AE}"/>
              </a:ext>
            </a:extLst>
          </p:cNvPr>
          <p:cNvSpPr>
            <a:spLocks noGrp="1"/>
          </p:cNvSpPr>
          <p:nvPr>
            <p:ph type="subTitle" idx="1"/>
          </p:nvPr>
        </p:nvSpPr>
        <p:spPr>
          <a:xfrm>
            <a:off x="3553738" y="3493649"/>
            <a:ext cx="5029108" cy="1710144"/>
          </a:xfrm>
          <a:noFill/>
        </p:spPr>
        <p:txBody>
          <a:bodyPr>
            <a:noAutofit/>
          </a:bodyPr>
          <a:lstStyle/>
          <a:p>
            <a:r>
              <a:rPr lang="en-US" sz="1800" u="sng" dirty="0">
                <a:solidFill>
                  <a:srgbClr val="080808"/>
                </a:solidFill>
              </a:rPr>
              <a:t>Presented by:</a:t>
            </a:r>
            <a:r>
              <a:rPr lang="en-US" sz="1800" dirty="0">
                <a:solidFill>
                  <a:srgbClr val="080808"/>
                </a:solidFill>
              </a:rPr>
              <a:t> </a:t>
            </a:r>
          </a:p>
          <a:p>
            <a:r>
              <a:rPr lang="en-US" sz="1800" dirty="0">
                <a:solidFill>
                  <a:srgbClr val="080808"/>
                </a:solidFill>
              </a:rPr>
              <a:t>Shari Zouhairi, LCSW-C, Supervisor</a:t>
            </a:r>
          </a:p>
          <a:p>
            <a:r>
              <a:rPr lang="en-US" sz="1800" dirty="0">
                <a:solidFill>
                  <a:srgbClr val="080808"/>
                </a:solidFill>
              </a:rPr>
              <a:t>Myrtle Barrie-</a:t>
            </a:r>
            <a:r>
              <a:rPr lang="en-US" sz="1800" dirty="0" err="1">
                <a:solidFill>
                  <a:srgbClr val="080808"/>
                </a:solidFill>
              </a:rPr>
              <a:t>Jemmott</a:t>
            </a:r>
            <a:r>
              <a:rPr lang="en-US" sz="1800" dirty="0">
                <a:solidFill>
                  <a:srgbClr val="080808"/>
                </a:solidFill>
              </a:rPr>
              <a:t>, LMSW, IL Coordinator</a:t>
            </a:r>
          </a:p>
          <a:p>
            <a:endParaRPr lang="en-US" sz="1800" dirty="0">
              <a:solidFill>
                <a:srgbClr val="080808"/>
              </a:solidFill>
            </a:endParaRPr>
          </a:p>
        </p:txBody>
      </p:sp>
    </p:spTree>
    <p:extLst>
      <p:ext uri="{BB962C8B-B14F-4D97-AF65-F5344CB8AC3E}">
        <p14:creationId xmlns:p14="http://schemas.microsoft.com/office/powerpoint/2010/main" val="122719015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2AE6F6-23CF-466C-8410-13D34AD1E1E2}"/>
              </a:ext>
            </a:extLst>
          </p:cNvPr>
          <p:cNvSpPr>
            <a:spLocks noGrp="1"/>
          </p:cNvSpPr>
          <p:nvPr>
            <p:ph type="title"/>
          </p:nvPr>
        </p:nvSpPr>
        <p:spPr>
          <a:xfrm>
            <a:off x="2323263" y="369167"/>
            <a:ext cx="7478952" cy="742499"/>
          </a:xfrm>
        </p:spPr>
        <p:txBody>
          <a:bodyPr anchor="t">
            <a:normAutofit/>
          </a:bodyPr>
          <a:lstStyle/>
          <a:p>
            <a:pPr algn="ctr"/>
            <a:r>
              <a:rPr lang="en-US" sz="4000" dirty="0"/>
              <a:t>“Ready by 21” Benchmarks</a:t>
            </a:r>
          </a:p>
        </p:txBody>
      </p:sp>
      <p:sp>
        <p:nvSpPr>
          <p:cNvPr id="41" name="Rectangle 40">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Freeform: Shape 44">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Rectangle 46">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Isosceles Triangle 48">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Isosceles Triangle 50">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5" name="Content Placeholder 2">
            <a:extLst>
              <a:ext uri="{FF2B5EF4-FFF2-40B4-BE49-F238E27FC236}">
                <a16:creationId xmlns:a16="http://schemas.microsoft.com/office/drawing/2014/main" id="{988AD8D1-DE5E-44CA-BA6D-7BA778456DAE}"/>
              </a:ext>
            </a:extLst>
          </p:cNvPr>
          <p:cNvGraphicFramePr>
            <a:graphicFrameLocks/>
          </p:cNvGraphicFramePr>
          <p:nvPr>
            <p:extLst>
              <p:ext uri="{D42A27DB-BD31-4B8C-83A1-F6EECF244321}">
                <p14:modId xmlns:p14="http://schemas.microsoft.com/office/powerpoint/2010/main" val="3288843999"/>
              </p:ext>
            </p:extLst>
          </p:nvPr>
        </p:nvGraphicFramePr>
        <p:xfrm>
          <a:off x="1148995" y="1226831"/>
          <a:ext cx="9827489" cy="4917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832026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1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1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1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Rectangle 1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Freeform: Shape 1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Rectangle 2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58" name="Freeform: Shape 2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Shape 2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ext Placeholder 1">
            <a:extLst>
              <a:ext uri="{FF2B5EF4-FFF2-40B4-BE49-F238E27FC236}">
                <a16:creationId xmlns:a16="http://schemas.microsoft.com/office/drawing/2014/main" id="{2875A148-8C81-49A5-91AE-62AABF44A73C}"/>
              </a:ext>
            </a:extLst>
          </p:cNvPr>
          <p:cNvSpPr>
            <a:spLocks noGrp="1"/>
          </p:cNvSpPr>
          <p:nvPr>
            <p:ph type="body" idx="1"/>
          </p:nvPr>
        </p:nvSpPr>
        <p:spPr>
          <a:xfrm>
            <a:off x="3885254" y="3576283"/>
            <a:ext cx="4464325" cy="1398037"/>
          </a:xfrm>
          <a:noFill/>
        </p:spPr>
        <p:txBody>
          <a:bodyPr vert="horz" lIns="91440" tIns="45720" rIns="91440" bIns="45720" rtlCol="0">
            <a:normAutofit fontScale="92500" lnSpcReduction="20000"/>
          </a:bodyPr>
          <a:lstStyle/>
          <a:p>
            <a:pPr algn="just"/>
            <a:r>
              <a:rPr lang="en-US" sz="1900" b="1" kern="1200" dirty="0">
                <a:solidFill>
                  <a:srgbClr val="080808"/>
                </a:solidFill>
                <a:latin typeface="+mn-lt"/>
                <a:ea typeface="+mn-ea"/>
                <a:cs typeface="+mn-cs"/>
              </a:rPr>
              <a:t>End Goal: </a:t>
            </a:r>
            <a:r>
              <a:rPr lang="en-US" sz="1900" kern="1200" dirty="0">
                <a:solidFill>
                  <a:srgbClr val="080808"/>
                </a:solidFill>
                <a:latin typeface="+mn-lt"/>
                <a:ea typeface="+mn-ea"/>
                <a:cs typeface="+mn-cs"/>
              </a:rPr>
              <a:t>For </a:t>
            </a:r>
            <a:r>
              <a:rPr lang="en-US" sz="1900" dirty="0">
                <a:solidFill>
                  <a:srgbClr val="080808"/>
                </a:solidFill>
              </a:rPr>
              <a:t>foster </a:t>
            </a:r>
            <a:r>
              <a:rPr lang="en-US" sz="1900" kern="1200" dirty="0">
                <a:solidFill>
                  <a:srgbClr val="080808"/>
                </a:solidFill>
                <a:latin typeface="+mn-lt"/>
                <a:ea typeface="+mn-ea"/>
                <a:cs typeface="+mn-cs"/>
              </a:rPr>
              <a:t>youth to be able to navigate secondary and post-secondary educational institutions. understand how to access job search resources, complete employment applications, create a resume, manage interviews, and maintain jobs.</a:t>
            </a:r>
          </a:p>
        </p:txBody>
      </p:sp>
      <p:sp>
        <p:nvSpPr>
          <p:cNvPr id="60" name="Freeform: Shape 2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Rectangle 2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itle 1">
            <a:extLst>
              <a:ext uri="{FF2B5EF4-FFF2-40B4-BE49-F238E27FC236}">
                <a16:creationId xmlns:a16="http://schemas.microsoft.com/office/drawing/2014/main" id="{AA0C02AA-31CA-4042-8191-38010A4AC5C5}"/>
              </a:ext>
            </a:extLst>
          </p:cNvPr>
          <p:cNvSpPr txBox="1">
            <a:spLocks/>
          </p:cNvSpPr>
          <p:nvPr/>
        </p:nvSpPr>
        <p:spPr>
          <a:xfrm>
            <a:off x="3123949" y="1818515"/>
            <a:ext cx="5843807" cy="13372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lnSpc>
                <a:spcPct val="100000"/>
              </a:lnSpc>
            </a:pPr>
            <a:r>
              <a:rPr lang="en-US" sz="4800" b="1" dirty="0">
                <a:solidFill>
                  <a:srgbClr val="080808"/>
                </a:solidFill>
              </a:rPr>
              <a:t>Education &amp; Employment</a:t>
            </a:r>
          </a:p>
        </p:txBody>
      </p:sp>
    </p:spTree>
    <p:extLst>
      <p:ext uri="{BB962C8B-B14F-4D97-AF65-F5344CB8AC3E}">
        <p14:creationId xmlns:p14="http://schemas.microsoft.com/office/powerpoint/2010/main" val="117242326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5">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7">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9">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1">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Isosceles Triangle 25">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Isosceles Triangle 27">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Placeholder 4">
            <a:extLst>
              <a:ext uri="{FF2B5EF4-FFF2-40B4-BE49-F238E27FC236}">
                <a16:creationId xmlns:a16="http://schemas.microsoft.com/office/drawing/2014/main" id="{E3587292-5BD8-451C-B455-1F844431B592}"/>
              </a:ext>
            </a:extLst>
          </p:cNvPr>
          <p:cNvSpPr txBox="1">
            <a:spLocks/>
          </p:cNvSpPr>
          <p:nvPr/>
        </p:nvSpPr>
        <p:spPr>
          <a:xfrm>
            <a:off x="1783258" y="1016689"/>
            <a:ext cx="4752287" cy="4143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u="sng" dirty="0"/>
              <a:t>Secondary Education</a:t>
            </a:r>
          </a:p>
        </p:txBody>
      </p:sp>
      <p:sp>
        <p:nvSpPr>
          <p:cNvPr id="33" name="Text Placeholder 5">
            <a:extLst>
              <a:ext uri="{FF2B5EF4-FFF2-40B4-BE49-F238E27FC236}">
                <a16:creationId xmlns:a16="http://schemas.microsoft.com/office/drawing/2014/main" id="{1D2E4B86-8EF4-4878-994C-67838900BCCB}"/>
              </a:ext>
            </a:extLst>
          </p:cNvPr>
          <p:cNvSpPr txBox="1">
            <a:spLocks/>
          </p:cNvSpPr>
          <p:nvPr/>
        </p:nvSpPr>
        <p:spPr>
          <a:xfrm>
            <a:off x="6593523" y="1016690"/>
            <a:ext cx="5096416" cy="4143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u="sng" dirty="0"/>
              <a:t>Post Secondary Education</a:t>
            </a:r>
          </a:p>
        </p:txBody>
      </p:sp>
      <p:sp>
        <p:nvSpPr>
          <p:cNvPr id="16" name="Content Placeholder 2">
            <a:extLst>
              <a:ext uri="{FF2B5EF4-FFF2-40B4-BE49-F238E27FC236}">
                <a16:creationId xmlns:a16="http://schemas.microsoft.com/office/drawing/2014/main" id="{1A451703-A2F0-4531-A5B5-744BFBE08578}"/>
              </a:ext>
            </a:extLst>
          </p:cNvPr>
          <p:cNvSpPr txBox="1">
            <a:spLocks/>
          </p:cNvSpPr>
          <p:nvPr/>
        </p:nvSpPr>
        <p:spPr>
          <a:xfrm>
            <a:off x="1343713" y="1567832"/>
            <a:ext cx="4752287" cy="411177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457200" indent="-457200">
              <a:buFont typeface="Arial" panose="020B0604020202020204" pitchFamily="34" charset="0"/>
              <a:buChar char="•"/>
            </a:pPr>
            <a:r>
              <a:rPr lang="en-US" sz="2400" dirty="0"/>
              <a:t>Social workers collaborate with school systems, educators, Pupil Personnel Workers (PPW), and guidance counselors to support youth as they move through their educational career in pursuit of either a high school diploma, certificate or GED.</a:t>
            </a:r>
          </a:p>
          <a:p>
            <a:pPr marL="457200" indent="-457200">
              <a:buFont typeface="Arial" panose="020B0604020202020204" pitchFamily="34" charset="0"/>
              <a:buChar char="•"/>
            </a:pPr>
            <a:r>
              <a:rPr lang="en-US" sz="2400" dirty="0"/>
              <a:t>The TYS unit works specifically with high school seniors to prepare them for college, taking them on college tours and helping with applications and the FAFSA, etc.</a:t>
            </a:r>
          </a:p>
          <a:p>
            <a:endParaRPr lang="en-US" sz="2400" dirty="0"/>
          </a:p>
          <a:p>
            <a:endParaRPr lang="en-US" sz="2400" dirty="0"/>
          </a:p>
        </p:txBody>
      </p:sp>
      <p:sp>
        <p:nvSpPr>
          <p:cNvPr id="19" name="Content Placeholder 6">
            <a:extLst>
              <a:ext uri="{FF2B5EF4-FFF2-40B4-BE49-F238E27FC236}">
                <a16:creationId xmlns:a16="http://schemas.microsoft.com/office/drawing/2014/main" id="{8EE9A275-313D-4414-BF2E-D14C6E31C2DE}"/>
              </a:ext>
            </a:extLst>
          </p:cNvPr>
          <p:cNvSpPr txBox="1">
            <a:spLocks/>
          </p:cNvSpPr>
          <p:nvPr/>
        </p:nvSpPr>
        <p:spPr>
          <a:xfrm>
            <a:off x="6734977" y="1607929"/>
            <a:ext cx="4107178" cy="423338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Examples of Post Secondary Education include community college, 4-year universities, vocational/ technical or certificate programs</a:t>
            </a:r>
          </a:p>
          <a:p>
            <a:r>
              <a:rPr lang="en-US" sz="2400" dirty="0"/>
              <a:t>Funding is provided through the MD Tuition Waiver, the Educational Training Voucher (ETV), Pell Grants and scholarships, and/or Department funding</a:t>
            </a:r>
          </a:p>
        </p:txBody>
      </p:sp>
    </p:spTree>
    <p:extLst>
      <p:ext uri="{BB962C8B-B14F-4D97-AF65-F5344CB8AC3E}">
        <p14:creationId xmlns:p14="http://schemas.microsoft.com/office/powerpoint/2010/main" val="43194952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AFDC7DE-E34C-4A39-8E56-AB8A20B14143}"/>
              </a:ext>
            </a:extLst>
          </p:cNvPr>
          <p:cNvSpPr>
            <a:spLocks noGrp="1"/>
          </p:cNvSpPr>
          <p:nvPr>
            <p:ph type="title"/>
          </p:nvPr>
        </p:nvSpPr>
        <p:spPr>
          <a:xfrm>
            <a:off x="741215" y="391402"/>
            <a:ext cx="9888496" cy="900131"/>
          </a:xfrm>
        </p:spPr>
        <p:txBody>
          <a:bodyPr anchor="t">
            <a:normAutofit/>
          </a:bodyPr>
          <a:lstStyle/>
          <a:p>
            <a:r>
              <a:rPr lang="en-US" b="1" dirty="0">
                <a:solidFill>
                  <a:schemeClr val="bg1"/>
                </a:solidFill>
              </a:rPr>
              <a:t>Employment</a:t>
            </a:r>
            <a:r>
              <a:rPr lang="en-US" dirty="0">
                <a:solidFill>
                  <a:schemeClr val="bg1"/>
                </a:solidFill>
              </a:rPr>
              <a:t> 	</a:t>
            </a:r>
          </a:p>
        </p:txBody>
      </p:sp>
      <p:sp>
        <p:nvSpPr>
          <p:cNvPr id="35" name="Rectangle 34">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A895125C-0E62-45F1-BC0D-4FB23B8938FC}"/>
              </a:ext>
            </a:extLst>
          </p:cNvPr>
          <p:cNvSpPr>
            <a:spLocks noGrp="1"/>
          </p:cNvSpPr>
          <p:nvPr>
            <p:ph idx="1"/>
          </p:nvPr>
        </p:nvSpPr>
        <p:spPr>
          <a:xfrm>
            <a:off x="1022684" y="2056477"/>
            <a:ext cx="10912642" cy="4120485"/>
          </a:xfrm>
        </p:spPr>
        <p:txBody>
          <a:bodyPr>
            <a:noAutofit/>
          </a:bodyPr>
          <a:lstStyle/>
          <a:p>
            <a:r>
              <a:rPr lang="en-US" sz="2100" dirty="0"/>
              <a:t>Youth shall obtain responsible work experience opportunities within their chosen career path</a:t>
            </a:r>
          </a:p>
          <a:p>
            <a:r>
              <a:rPr lang="en-US" sz="2100" dirty="0"/>
              <a:t>The Department works with youth to identify opportunities for Internships, volunteer experience, paid employment, etc.</a:t>
            </a:r>
          </a:p>
          <a:p>
            <a:r>
              <a:rPr lang="en-US" sz="2100" dirty="0"/>
              <a:t>Youth shall be assisted in developing a resume, applying for jobs and obtaining work permits as needed</a:t>
            </a:r>
          </a:p>
          <a:p>
            <a:r>
              <a:rPr lang="en-US" sz="2100" dirty="0"/>
              <a:t>Youth shall be supported in acquiring professional attributes that will help them maintain employment</a:t>
            </a:r>
          </a:p>
          <a:p>
            <a:r>
              <a:rPr lang="en-US" sz="2100" dirty="0"/>
              <a:t>Resources that our youth can be referred to include:</a:t>
            </a:r>
          </a:p>
          <a:p>
            <a:pPr lvl="1"/>
            <a:r>
              <a:rPr lang="en-US" sz="2100" dirty="0"/>
              <a:t>Latin American Youth Center (</a:t>
            </a:r>
            <a:r>
              <a:rPr lang="en-US" sz="2100" dirty="0" err="1"/>
              <a:t>LAYC</a:t>
            </a:r>
            <a:r>
              <a:rPr lang="en-US" sz="2100" dirty="0"/>
              <a:t>)/ Maryland Multicultural Youth Center (</a:t>
            </a:r>
            <a:r>
              <a:rPr lang="en-US" sz="2100" dirty="0" err="1"/>
              <a:t>MMYC</a:t>
            </a:r>
            <a:r>
              <a:rPr lang="en-US" sz="2100" dirty="0"/>
              <a:t>)</a:t>
            </a:r>
          </a:p>
          <a:p>
            <a:pPr lvl="1"/>
            <a:r>
              <a:rPr lang="en-US" sz="2100" dirty="0"/>
              <a:t>Equus Workforce Solutions</a:t>
            </a:r>
          </a:p>
          <a:p>
            <a:pPr lvl="1"/>
            <a:r>
              <a:rPr lang="en-US" sz="2100" dirty="0"/>
              <a:t>Future Link</a:t>
            </a:r>
          </a:p>
          <a:p>
            <a:pPr lvl="1"/>
            <a:r>
              <a:rPr lang="en-US" sz="2100" dirty="0" err="1"/>
              <a:t>MoCo</a:t>
            </a:r>
            <a:r>
              <a:rPr lang="en-US" sz="2100" dirty="0"/>
              <a:t> YES!</a:t>
            </a:r>
          </a:p>
          <a:p>
            <a:pPr lvl="1"/>
            <a:r>
              <a:rPr lang="en-US" sz="2100" dirty="0"/>
              <a:t>Job Corps</a:t>
            </a:r>
          </a:p>
          <a:p>
            <a:pPr marL="0" indent="0">
              <a:buNone/>
            </a:pPr>
            <a:endParaRPr lang="en-US" sz="2100" dirty="0"/>
          </a:p>
          <a:p>
            <a:endParaRPr lang="en-US" sz="2100" dirty="0"/>
          </a:p>
          <a:p>
            <a:endParaRPr lang="en-US" sz="2100" dirty="0"/>
          </a:p>
          <a:p>
            <a:endParaRPr lang="en-US" sz="2100" dirty="0"/>
          </a:p>
        </p:txBody>
      </p:sp>
    </p:spTree>
    <p:extLst>
      <p:ext uri="{BB962C8B-B14F-4D97-AF65-F5344CB8AC3E}">
        <p14:creationId xmlns:p14="http://schemas.microsoft.com/office/powerpoint/2010/main" val="273507055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8">
            <a:extLst>
              <a:ext uri="{FF2B5EF4-FFF2-40B4-BE49-F238E27FC236}">
                <a16:creationId xmlns:a16="http://schemas.microsoft.com/office/drawing/2014/main" id="{6027F030-58A9-44B8-ABF5-0372D2954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0">
            <a:extLst>
              <a:ext uri="{FF2B5EF4-FFF2-40B4-BE49-F238E27FC236}">
                <a16:creationId xmlns:a16="http://schemas.microsoft.com/office/drawing/2014/main" id="{A6328306-71F0-4C12-A2D9-7C857146B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1666" y="741294"/>
            <a:ext cx="5422335" cy="5422335"/>
          </a:xfrm>
          <a:custGeom>
            <a:avLst/>
            <a:gdLst>
              <a:gd name="connsiteX0" fmla="*/ 0 w 5422335"/>
              <a:gd name="connsiteY0" fmla="*/ 539819 h 5422335"/>
              <a:gd name="connsiteX1" fmla="*/ 539819 w 5422335"/>
              <a:gd name="connsiteY1" fmla="*/ 0 h 5422335"/>
              <a:gd name="connsiteX2" fmla="*/ 5422335 w 5422335"/>
              <a:gd name="connsiteY2" fmla="*/ 0 h 5422335"/>
              <a:gd name="connsiteX3" fmla="*/ 5422335 w 5422335"/>
              <a:gd name="connsiteY3" fmla="*/ 4816159 h 5422335"/>
              <a:gd name="connsiteX4" fmla="*/ 4816159 w 5422335"/>
              <a:gd name="connsiteY4" fmla="*/ 5422335 h 5422335"/>
              <a:gd name="connsiteX5" fmla="*/ 1331251 w 5422335"/>
              <a:gd name="connsiteY5" fmla="*/ 5422335 h 5422335"/>
              <a:gd name="connsiteX6" fmla="*/ 0 w 5422335"/>
              <a:gd name="connsiteY6" fmla="*/ 4091084 h 54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2335" h="5422335">
                <a:moveTo>
                  <a:pt x="0" y="539819"/>
                </a:moveTo>
                <a:lnTo>
                  <a:pt x="539819" y="0"/>
                </a:lnTo>
                <a:lnTo>
                  <a:pt x="5422335" y="0"/>
                </a:lnTo>
                <a:lnTo>
                  <a:pt x="5422335" y="4816159"/>
                </a:lnTo>
                <a:lnTo>
                  <a:pt x="4816159" y="5422335"/>
                </a:lnTo>
                <a:lnTo>
                  <a:pt x="1331251" y="5422335"/>
                </a:lnTo>
                <a:lnTo>
                  <a:pt x="0" y="4091084"/>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12">
            <a:extLst>
              <a:ext uri="{FF2B5EF4-FFF2-40B4-BE49-F238E27FC236}">
                <a16:creationId xmlns:a16="http://schemas.microsoft.com/office/drawing/2014/main" id="{64AB010C-C307-4A53-9D97-39C6AAB2E0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917505" y="-622183"/>
            <a:ext cx="1508163" cy="1508163"/>
          </a:xfrm>
          <a:custGeom>
            <a:avLst/>
            <a:gdLst>
              <a:gd name="connsiteX0" fmla="*/ 0 w 1508163"/>
              <a:gd name="connsiteY0" fmla="*/ 1321630 h 1508163"/>
              <a:gd name="connsiteX1" fmla="*/ 1321630 w 1508163"/>
              <a:gd name="connsiteY1" fmla="*/ 0 h 1508163"/>
              <a:gd name="connsiteX2" fmla="*/ 1508163 w 1508163"/>
              <a:gd name="connsiteY2" fmla="*/ 0 h 1508163"/>
              <a:gd name="connsiteX3" fmla="*/ 1508163 w 1508163"/>
              <a:gd name="connsiteY3" fmla="*/ 1508163 h 1508163"/>
              <a:gd name="connsiteX4" fmla="*/ 0 w 1508163"/>
              <a:gd name="connsiteY4" fmla="*/ 1508163 h 1508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163" h="1508163">
                <a:moveTo>
                  <a:pt x="0" y="1321630"/>
                </a:moveTo>
                <a:lnTo>
                  <a:pt x="1321630" y="0"/>
                </a:lnTo>
                <a:lnTo>
                  <a:pt x="1508163" y="0"/>
                </a:lnTo>
                <a:lnTo>
                  <a:pt x="1508163" y="1508163"/>
                </a:lnTo>
                <a:lnTo>
                  <a:pt x="0" y="150816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Rectangle 14">
            <a:extLst>
              <a:ext uri="{FF2B5EF4-FFF2-40B4-BE49-F238E27FC236}">
                <a16:creationId xmlns:a16="http://schemas.microsoft.com/office/drawing/2014/main" id="{3252C512-4076-456E-AD89-50B0316453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53041" y="342543"/>
            <a:ext cx="678106" cy="67810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Rectangle 16">
            <a:extLst>
              <a:ext uri="{FF2B5EF4-FFF2-40B4-BE49-F238E27FC236}">
                <a16:creationId xmlns:a16="http://schemas.microsoft.com/office/drawing/2014/main" id="{71C24C9E-C2F4-4FA4-947B-6CBAC7C3A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550345" y="2526029"/>
            <a:ext cx="1827638" cy="182763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8">
            <a:extLst>
              <a:ext uri="{FF2B5EF4-FFF2-40B4-BE49-F238E27FC236}">
                <a16:creationId xmlns:a16="http://schemas.microsoft.com/office/drawing/2014/main" id="{604B7750-FFCA-4912-AC2E-989EECC94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828903" y="2552919"/>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0">
            <a:extLst>
              <a:ext uri="{FF2B5EF4-FFF2-40B4-BE49-F238E27FC236}">
                <a16:creationId xmlns:a16="http://schemas.microsoft.com/office/drawing/2014/main" id="{52494659-52DF-4053-975B-36F06255E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463972" y="5565676"/>
            <a:ext cx="1425687" cy="1425687"/>
          </a:xfrm>
          <a:custGeom>
            <a:avLst/>
            <a:gdLst>
              <a:gd name="connsiteX0" fmla="*/ 0 w 1425687"/>
              <a:gd name="connsiteY0" fmla="*/ 0 h 1425687"/>
              <a:gd name="connsiteX1" fmla="*/ 1425687 w 1425687"/>
              <a:gd name="connsiteY1" fmla="*/ 0 h 1425687"/>
              <a:gd name="connsiteX2" fmla="*/ 1425687 w 1425687"/>
              <a:gd name="connsiteY2" fmla="*/ 819509 h 1425687"/>
              <a:gd name="connsiteX3" fmla="*/ 819509 w 1425687"/>
              <a:gd name="connsiteY3" fmla="*/ 1425687 h 1425687"/>
              <a:gd name="connsiteX4" fmla="*/ 0 w 1425687"/>
              <a:gd name="connsiteY4" fmla="*/ 1425687 h 1425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687" h="1425687">
                <a:moveTo>
                  <a:pt x="0" y="0"/>
                </a:moveTo>
                <a:lnTo>
                  <a:pt x="1425687" y="0"/>
                </a:lnTo>
                <a:lnTo>
                  <a:pt x="1425687" y="819509"/>
                </a:lnTo>
                <a:lnTo>
                  <a:pt x="819509" y="1425687"/>
                </a:lnTo>
                <a:lnTo>
                  <a:pt x="0" y="1425687"/>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22">
            <a:extLst>
              <a:ext uri="{FF2B5EF4-FFF2-40B4-BE49-F238E27FC236}">
                <a16:creationId xmlns:a16="http://schemas.microsoft.com/office/drawing/2014/main" id="{EE807326-229C-458C-BDA0-C72126216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24">
            <a:extLst>
              <a:ext uri="{FF2B5EF4-FFF2-40B4-BE49-F238E27FC236}">
                <a16:creationId xmlns:a16="http://schemas.microsoft.com/office/drawing/2014/main" id="{FCADE1D5-E79C-4CEF-BEFD-B66EFB394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ext Placeholder 1">
            <a:extLst>
              <a:ext uri="{FF2B5EF4-FFF2-40B4-BE49-F238E27FC236}">
                <a16:creationId xmlns:a16="http://schemas.microsoft.com/office/drawing/2014/main" id="{A9E0C698-6242-4BE5-8ACC-89611C9AFD5D}"/>
              </a:ext>
            </a:extLst>
          </p:cNvPr>
          <p:cNvSpPr>
            <a:spLocks noGrp="1"/>
          </p:cNvSpPr>
          <p:nvPr>
            <p:ph type="body" idx="1"/>
          </p:nvPr>
        </p:nvSpPr>
        <p:spPr>
          <a:xfrm>
            <a:off x="3946359" y="3621505"/>
            <a:ext cx="4515808" cy="1579942"/>
          </a:xfrm>
          <a:noFill/>
        </p:spPr>
        <p:txBody>
          <a:bodyPr vert="horz" lIns="91440" tIns="45720" rIns="91440" bIns="45720" rtlCol="0">
            <a:normAutofit fontScale="92500" lnSpcReduction="10000"/>
          </a:bodyPr>
          <a:lstStyle/>
          <a:p>
            <a:pPr algn="just"/>
            <a:r>
              <a:rPr lang="en-US" sz="2000" b="1" dirty="0">
                <a:solidFill>
                  <a:srgbClr val="080808"/>
                </a:solidFill>
              </a:rPr>
              <a:t>End Goal</a:t>
            </a:r>
            <a:r>
              <a:rPr lang="en-US" sz="2000" dirty="0">
                <a:solidFill>
                  <a:srgbClr val="080808"/>
                </a:solidFill>
              </a:rPr>
              <a:t>: for youth to have a specific plan for the coordination of their physical and behavioral health care needs, understand their legal rights, know how to vote in local, state, and federal elections, and know how to self-advocate when needed.</a:t>
            </a:r>
            <a:endParaRPr lang="en-US" sz="2000" kern="1200" dirty="0">
              <a:solidFill>
                <a:srgbClr val="080808"/>
              </a:solidFill>
              <a:latin typeface="+mn-lt"/>
              <a:ea typeface="+mn-ea"/>
              <a:cs typeface="+mn-cs"/>
            </a:endParaRPr>
          </a:p>
        </p:txBody>
      </p:sp>
      <p:sp>
        <p:nvSpPr>
          <p:cNvPr id="37" name="Isosceles Triangle 26">
            <a:extLst>
              <a:ext uri="{FF2B5EF4-FFF2-40B4-BE49-F238E27FC236}">
                <a16:creationId xmlns:a16="http://schemas.microsoft.com/office/drawing/2014/main" id="{54FC8EB5-1620-43B8-B816-8A91B6EAC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43866" y="5708769"/>
            <a:ext cx="2313591" cy="1156796"/>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28">
            <a:extLst>
              <a:ext uri="{FF2B5EF4-FFF2-40B4-BE49-F238E27FC236}">
                <a16:creationId xmlns:a16="http://schemas.microsoft.com/office/drawing/2014/main" id="{3D544515-9F93-4809-A102-B49C85F460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797" y="6332156"/>
            <a:ext cx="1066816" cy="533408"/>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811E53B5-4A00-498C-98BA-3BBC90612D4E}"/>
              </a:ext>
            </a:extLst>
          </p:cNvPr>
          <p:cNvSpPr txBox="1">
            <a:spLocks/>
          </p:cNvSpPr>
          <p:nvPr/>
        </p:nvSpPr>
        <p:spPr>
          <a:xfrm>
            <a:off x="3540642" y="2035289"/>
            <a:ext cx="5439920" cy="13372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lnSpc>
                <a:spcPct val="100000"/>
              </a:lnSpc>
            </a:pPr>
            <a:r>
              <a:rPr lang="en-US" sz="4800" b="1" dirty="0">
                <a:solidFill>
                  <a:srgbClr val="080808"/>
                </a:solidFill>
              </a:rPr>
              <a:t>Well-Being &amp; Civic Engagement</a:t>
            </a:r>
          </a:p>
        </p:txBody>
      </p:sp>
    </p:spTree>
    <p:extLst>
      <p:ext uri="{BB962C8B-B14F-4D97-AF65-F5344CB8AC3E}">
        <p14:creationId xmlns:p14="http://schemas.microsoft.com/office/powerpoint/2010/main" val="8220822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2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CE36F3E-2532-4FFB-AD90-1D5D9269778C}"/>
              </a:ext>
            </a:extLst>
          </p:cNvPr>
          <p:cNvSpPr>
            <a:spLocks noGrp="1"/>
          </p:cNvSpPr>
          <p:nvPr>
            <p:ph type="title"/>
          </p:nvPr>
        </p:nvSpPr>
        <p:spPr>
          <a:xfrm>
            <a:off x="755851" y="684461"/>
            <a:ext cx="9916160" cy="669921"/>
          </a:xfrm>
        </p:spPr>
        <p:txBody>
          <a:bodyPr anchor="ctr">
            <a:normAutofit/>
          </a:bodyPr>
          <a:lstStyle/>
          <a:p>
            <a:r>
              <a:rPr lang="en-US" sz="3200" b="1" dirty="0"/>
              <a:t>Well-Being &amp; Civic Engagement</a:t>
            </a:r>
          </a:p>
        </p:txBody>
      </p:sp>
      <p:sp>
        <p:nvSpPr>
          <p:cNvPr id="6" name="Content Placeholder 5">
            <a:extLst>
              <a:ext uri="{FF2B5EF4-FFF2-40B4-BE49-F238E27FC236}">
                <a16:creationId xmlns:a16="http://schemas.microsoft.com/office/drawing/2014/main" id="{8349721B-F0E4-48B4-A7A0-19B7A6EC5890}"/>
              </a:ext>
            </a:extLst>
          </p:cNvPr>
          <p:cNvSpPr>
            <a:spLocks noGrp="1"/>
          </p:cNvSpPr>
          <p:nvPr>
            <p:ph idx="1"/>
          </p:nvPr>
        </p:nvSpPr>
        <p:spPr>
          <a:xfrm>
            <a:off x="755851" y="1272990"/>
            <a:ext cx="10087017" cy="4308452"/>
          </a:xfrm>
        </p:spPr>
        <p:txBody>
          <a:bodyPr anchor="t">
            <a:noAutofit/>
          </a:bodyPr>
          <a:lstStyle/>
          <a:p>
            <a:pPr marL="0" indent="0">
              <a:spcBef>
                <a:spcPts val="0"/>
              </a:spcBef>
              <a:spcAft>
                <a:spcPts val="600"/>
              </a:spcAft>
              <a:buNone/>
            </a:pPr>
            <a:r>
              <a:rPr lang="en-US" sz="1600" dirty="0"/>
              <a:t>Youth shall understand the following:</a:t>
            </a:r>
          </a:p>
          <a:p>
            <a:pPr marL="914400" lvl="1" indent="-457200">
              <a:buFont typeface="+mj-lt"/>
              <a:buAutoNum type="arabicPeriod"/>
            </a:pPr>
            <a:r>
              <a:rPr lang="en-US" sz="1600" dirty="0"/>
              <a:t>Youth has a specific plan for the coordination of their physical/behavioral health care needs.</a:t>
            </a:r>
          </a:p>
          <a:p>
            <a:pPr marL="914400" lvl="1" indent="-457200">
              <a:buFont typeface="+mj-lt"/>
              <a:buAutoNum type="arabicPeriod"/>
            </a:pPr>
            <a:r>
              <a:rPr lang="en-US" sz="1600" dirty="0"/>
              <a:t>Youth knows how to obtain a copy of their Medical Assistance card and how to obtain Medicaid.</a:t>
            </a:r>
          </a:p>
          <a:p>
            <a:pPr marL="914400" lvl="1" indent="-457200">
              <a:buFont typeface="+mj-lt"/>
              <a:buAutoNum type="arabicPeriod"/>
            </a:pPr>
            <a:r>
              <a:rPr lang="en-US" sz="1600" dirty="0"/>
              <a:t>Youth understands their medical histories and how to get their immunization records.</a:t>
            </a:r>
          </a:p>
          <a:p>
            <a:pPr marL="914400" lvl="1" indent="-457200">
              <a:buFont typeface="+mj-lt"/>
              <a:buAutoNum type="arabicPeriod"/>
            </a:pPr>
            <a:r>
              <a:rPr lang="en-US" sz="1600" dirty="0"/>
              <a:t>Youth demonstrates safe food prep and knows basic nutrition and healthy diets.</a:t>
            </a:r>
          </a:p>
          <a:p>
            <a:pPr marL="914400" lvl="1" indent="-457200">
              <a:buFont typeface="+mj-lt"/>
              <a:buAutoNum type="arabicPeriod"/>
            </a:pPr>
            <a:r>
              <a:rPr lang="en-US" sz="1600" dirty="0"/>
              <a:t>Youth understands safe dating/sex practices, healthy relationships, harassment/assault and can access resources, including birth control.</a:t>
            </a:r>
          </a:p>
          <a:p>
            <a:pPr marL="914400" lvl="1" indent="-457200">
              <a:buFont typeface="+mj-lt"/>
              <a:buAutoNum type="arabicPeriod"/>
            </a:pPr>
            <a:r>
              <a:rPr lang="en-US" sz="1600" dirty="0"/>
              <a:t>Youth understands the risks of alcohol, tobacco, opioids, and illegal substances, and where to go for help.</a:t>
            </a:r>
          </a:p>
          <a:p>
            <a:pPr marL="914400" lvl="1" indent="-457200">
              <a:buFont typeface="+mj-lt"/>
              <a:buAutoNum type="arabicPeriod"/>
            </a:pPr>
            <a:r>
              <a:rPr lang="en-US" sz="1600" dirty="0"/>
              <a:t>Youth understands of the need for sleep, exercise, and a healthy and balanced diet, and can practice self-care.</a:t>
            </a:r>
          </a:p>
          <a:p>
            <a:pPr marL="914400" lvl="1" indent="-457200">
              <a:buFont typeface="+mj-lt"/>
              <a:buAutoNum type="arabicPeriod"/>
            </a:pPr>
            <a:r>
              <a:rPr lang="en-US" sz="1600" dirty="0"/>
              <a:t>Youth can register to vote, obtain candidate information, and how to vote in local, state, and federal elections.</a:t>
            </a:r>
          </a:p>
          <a:p>
            <a:pPr marL="914400" lvl="1" indent="-457200">
              <a:buFont typeface="+mj-lt"/>
              <a:buAutoNum type="arabicPeriod"/>
            </a:pPr>
            <a:r>
              <a:rPr lang="en-US" sz="1600" dirty="0"/>
              <a:t>Youth will understand the Jury duty process.</a:t>
            </a:r>
          </a:p>
          <a:p>
            <a:pPr marL="914400" lvl="1" indent="-457200">
              <a:buFont typeface="+mj-lt"/>
              <a:buAutoNum type="arabicPeriod"/>
            </a:pPr>
            <a:r>
              <a:rPr lang="en-US" sz="1600" dirty="0"/>
              <a:t>Youth has the skills to self-advocate.</a:t>
            </a:r>
          </a:p>
          <a:p>
            <a:pPr marL="914400" lvl="1" indent="-457200">
              <a:buFont typeface="+mj-lt"/>
              <a:buAutoNum type="arabicPeriod"/>
            </a:pPr>
            <a:r>
              <a:rPr lang="en-US" sz="1600" dirty="0"/>
              <a:t>Youth understands about their legal rights and how to obtain legal representation.</a:t>
            </a:r>
          </a:p>
          <a:p>
            <a:pPr marL="914400" lvl="1" indent="-457200">
              <a:buFont typeface="+mj-lt"/>
              <a:buAutoNum type="arabicPeriod"/>
            </a:pPr>
            <a:r>
              <a:rPr lang="en-US" sz="1600" dirty="0"/>
              <a:t>Youth knows about human trafficking and how to protect themselves.</a:t>
            </a:r>
          </a:p>
          <a:p>
            <a:pPr marL="914400" lvl="1" indent="-457200">
              <a:lnSpc>
                <a:spcPct val="100000"/>
              </a:lnSpc>
              <a:buFont typeface="+mj-lt"/>
              <a:buAutoNum type="arabicPeriod"/>
            </a:pPr>
            <a:r>
              <a:rPr lang="en-US" sz="1600" dirty="0"/>
              <a:t>Youth can obtain help from law enforcement &amp; medical/behavioral personnel, if they </a:t>
            </a:r>
          </a:p>
          <a:p>
            <a:pPr marL="466344" lvl="1" indent="0">
              <a:lnSpc>
                <a:spcPct val="100000"/>
              </a:lnSpc>
              <a:spcBef>
                <a:spcPts val="0"/>
              </a:spcBef>
              <a:buNone/>
            </a:pPr>
            <a:r>
              <a:rPr lang="en-US" sz="1600" dirty="0"/>
              <a:t>        are a victim.</a:t>
            </a:r>
          </a:p>
          <a:p>
            <a:pPr lvl="1"/>
            <a:endParaRPr lang="en-US" sz="1600" dirty="0"/>
          </a:p>
          <a:p>
            <a:pPr marL="457200" lvl="1" indent="0">
              <a:buNone/>
            </a:pPr>
            <a:endParaRPr lang="en-US" sz="1600" dirty="0"/>
          </a:p>
        </p:txBody>
      </p:sp>
    </p:spTree>
    <p:extLst>
      <p:ext uri="{BB962C8B-B14F-4D97-AF65-F5344CB8AC3E}">
        <p14:creationId xmlns:p14="http://schemas.microsoft.com/office/powerpoint/2010/main" val="201973624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Rectangle 3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Rectangle 4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43" name="Freeform: Shape 4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Shape 4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7" name="Freeform: Shape 4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Rectangle 4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 Placeholder 1">
            <a:extLst>
              <a:ext uri="{FF2B5EF4-FFF2-40B4-BE49-F238E27FC236}">
                <a16:creationId xmlns:a16="http://schemas.microsoft.com/office/drawing/2014/main" id="{8999CF4B-A87F-449B-AAD8-BE103FEE99E1}"/>
              </a:ext>
            </a:extLst>
          </p:cNvPr>
          <p:cNvSpPr txBox="1">
            <a:spLocks/>
          </p:cNvSpPr>
          <p:nvPr/>
        </p:nvSpPr>
        <p:spPr>
          <a:xfrm>
            <a:off x="4201211" y="4176194"/>
            <a:ext cx="3810240" cy="1400236"/>
          </a:xfrm>
          <a:prstGeom prst="rect">
            <a:avLst/>
          </a:prstGeom>
          <a:no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n-US" sz="2000" b="1" dirty="0">
                <a:solidFill>
                  <a:srgbClr val="080808"/>
                </a:solidFill>
              </a:rPr>
              <a:t>End Goal</a:t>
            </a:r>
            <a:r>
              <a:rPr lang="en-US" sz="2000" dirty="0">
                <a:solidFill>
                  <a:srgbClr val="080808"/>
                </a:solidFill>
              </a:rPr>
              <a:t>: for the youth to have an established support network </a:t>
            </a:r>
          </a:p>
        </p:txBody>
      </p:sp>
      <p:sp>
        <p:nvSpPr>
          <p:cNvPr id="16" name="Title 1">
            <a:extLst>
              <a:ext uri="{FF2B5EF4-FFF2-40B4-BE49-F238E27FC236}">
                <a16:creationId xmlns:a16="http://schemas.microsoft.com/office/drawing/2014/main" id="{22B2480D-8C9E-4403-B4C5-779CD63AD6DC}"/>
              </a:ext>
            </a:extLst>
          </p:cNvPr>
          <p:cNvSpPr txBox="1">
            <a:spLocks/>
          </p:cNvSpPr>
          <p:nvPr/>
        </p:nvSpPr>
        <p:spPr>
          <a:xfrm>
            <a:off x="3123949" y="2134278"/>
            <a:ext cx="5843807" cy="13372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lnSpc>
                <a:spcPts val="5200"/>
              </a:lnSpc>
            </a:pPr>
            <a:r>
              <a:rPr lang="en-US" sz="4800" b="1" dirty="0">
                <a:solidFill>
                  <a:srgbClr val="080808"/>
                </a:solidFill>
              </a:rPr>
              <a:t>Permanent &amp; Supportive Connections</a:t>
            </a:r>
          </a:p>
        </p:txBody>
      </p:sp>
    </p:spTree>
    <p:extLst>
      <p:ext uri="{BB962C8B-B14F-4D97-AF65-F5344CB8AC3E}">
        <p14:creationId xmlns:p14="http://schemas.microsoft.com/office/powerpoint/2010/main" val="24353032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CE36F3E-2532-4FFB-AD90-1D5D9269778C}"/>
              </a:ext>
            </a:extLst>
          </p:cNvPr>
          <p:cNvSpPr>
            <a:spLocks noGrp="1"/>
          </p:cNvSpPr>
          <p:nvPr>
            <p:ph type="title"/>
          </p:nvPr>
        </p:nvSpPr>
        <p:spPr>
          <a:xfrm>
            <a:off x="643467" y="307479"/>
            <a:ext cx="10905066" cy="1135737"/>
          </a:xfrm>
        </p:spPr>
        <p:txBody>
          <a:bodyPr>
            <a:normAutofit/>
          </a:bodyPr>
          <a:lstStyle/>
          <a:p>
            <a:r>
              <a:rPr lang="en-US" sz="4000" b="1"/>
              <a:t>Permanent &amp; Supportive Connections</a:t>
            </a:r>
            <a:endParaRPr lang="en-US" sz="4000" b="1" dirty="0"/>
          </a:p>
        </p:txBody>
      </p:sp>
      <p:sp>
        <p:nvSpPr>
          <p:cNvPr id="6" name="Content Placeholder 5">
            <a:extLst>
              <a:ext uri="{FF2B5EF4-FFF2-40B4-BE49-F238E27FC236}">
                <a16:creationId xmlns:a16="http://schemas.microsoft.com/office/drawing/2014/main" id="{8349721B-F0E4-48B4-A7A0-19B7A6EC5890}"/>
              </a:ext>
            </a:extLst>
          </p:cNvPr>
          <p:cNvSpPr>
            <a:spLocks noGrp="1"/>
          </p:cNvSpPr>
          <p:nvPr>
            <p:ph idx="1"/>
          </p:nvPr>
        </p:nvSpPr>
        <p:spPr>
          <a:xfrm>
            <a:off x="1014059" y="1347537"/>
            <a:ext cx="10004923" cy="4829426"/>
          </a:xfrm>
        </p:spPr>
        <p:txBody>
          <a:bodyPr>
            <a:normAutofit fontScale="92500" lnSpcReduction="20000"/>
          </a:bodyPr>
          <a:lstStyle/>
          <a:p>
            <a:pPr>
              <a:lnSpc>
                <a:spcPct val="110000"/>
              </a:lnSpc>
            </a:pPr>
            <a:r>
              <a:rPr lang="en-US" sz="2400" dirty="0"/>
              <a:t>Assist youth in understanding how to develop positive and safe relationships; identifying appropriate committed adult supports; and understanding the importance of developing lifelong connections</a:t>
            </a:r>
          </a:p>
          <a:p>
            <a:pPr>
              <a:lnSpc>
                <a:spcPct val="110000"/>
              </a:lnSpc>
            </a:pPr>
            <a:r>
              <a:rPr lang="en-US" sz="2400" dirty="0"/>
              <a:t>These are some examples of how the Department helps in this process:</a:t>
            </a:r>
          </a:p>
          <a:p>
            <a:pPr lvl="1">
              <a:lnSpc>
                <a:spcPct val="110000"/>
              </a:lnSpc>
              <a:spcAft>
                <a:spcPts val="600"/>
              </a:spcAft>
            </a:pPr>
            <a:r>
              <a:rPr lang="en-US" dirty="0"/>
              <a:t>Facilitating visitation and ongoing contact between youth and their family, friends, and other significant relationships</a:t>
            </a:r>
          </a:p>
          <a:p>
            <a:pPr lvl="1">
              <a:lnSpc>
                <a:spcPct val="110000"/>
              </a:lnSpc>
              <a:spcAft>
                <a:spcPts val="600"/>
              </a:spcAft>
            </a:pPr>
            <a:r>
              <a:rPr lang="en-US" dirty="0"/>
              <a:t>Family Team Decision Meetings</a:t>
            </a:r>
          </a:p>
          <a:p>
            <a:pPr lvl="1">
              <a:lnSpc>
                <a:spcPct val="110000"/>
              </a:lnSpc>
              <a:spcAft>
                <a:spcPts val="600"/>
              </a:spcAft>
            </a:pPr>
            <a:r>
              <a:rPr lang="en-US" dirty="0"/>
              <a:t>Youth Transition Plan Meetings</a:t>
            </a:r>
          </a:p>
          <a:p>
            <a:pPr lvl="1">
              <a:lnSpc>
                <a:spcPct val="110000"/>
              </a:lnSpc>
              <a:spcAft>
                <a:spcPts val="600"/>
              </a:spcAft>
            </a:pPr>
            <a:r>
              <a:rPr lang="en-US" dirty="0"/>
              <a:t>Mentoring programs can also provide support</a:t>
            </a:r>
          </a:p>
          <a:p>
            <a:pPr lvl="1">
              <a:lnSpc>
                <a:spcPct val="110000"/>
              </a:lnSpc>
              <a:spcAft>
                <a:spcPts val="600"/>
              </a:spcAft>
            </a:pPr>
            <a:r>
              <a:rPr lang="en-US" dirty="0"/>
              <a:t>Family Finding and Absent Parent Locator services</a:t>
            </a:r>
          </a:p>
          <a:p>
            <a:pPr lvl="1">
              <a:lnSpc>
                <a:spcPct val="110000"/>
              </a:lnSpc>
              <a:spcAft>
                <a:spcPts val="600"/>
              </a:spcAft>
            </a:pPr>
            <a:r>
              <a:rPr lang="en-US" dirty="0"/>
              <a:t>Court Appointed Special Advocates</a:t>
            </a:r>
          </a:p>
          <a:p>
            <a:pPr marL="457200" lvl="1" indent="0">
              <a:buNone/>
            </a:pPr>
            <a:r>
              <a:rPr lang="en-US" dirty="0"/>
              <a:t> </a:t>
            </a:r>
          </a:p>
        </p:txBody>
      </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6550816"/>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9">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11">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13">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15">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Rectangle 17">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Shape 19">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Rectangle 21">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47" name="Freeform: Shape 23">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25">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9" name="Freeform: Shape 27">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Rectangle 29">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 Placeholder 1">
            <a:extLst>
              <a:ext uri="{FF2B5EF4-FFF2-40B4-BE49-F238E27FC236}">
                <a16:creationId xmlns:a16="http://schemas.microsoft.com/office/drawing/2014/main" id="{7B380535-37FC-4F83-92EB-0D5A9A1DB5FC}"/>
              </a:ext>
            </a:extLst>
          </p:cNvPr>
          <p:cNvSpPr txBox="1">
            <a:spLocks/>
          </p:cNvSpPr>
          <p:nvPr/>
        </p:nvSpPr>
        <p:spPr>
          <a:xfrm>
            <a:off x="4140732" y="3460773"/>
            <a:ext cx="3810240" cy="1400236"/>
          </a:xfrm>
          <a:prstGeom prst="rect">
            <a:avLst/>
          </a:prstGeom>
          <a:no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n-US" sz="2000" b="1" dirty="0">
                <a:solidFill>
                  <a:srgbClr val="080808"/>
                </a:solidFill>
              </a:rPr>
              <a:t>End Goal</a:t>
            </a:r>
            <a:r>
              <a:rPr lang="en-US" sz="2000" dirty="0">
                <a:solidFill>
                  <a:srgbClr val="080808"/>
                </a:solidFill>
              </a:rPr>
              <a:t>: for the youth to be able to save money and afford an age-appropriate lifestyle</a:t>
            </a:r>
          </a:p>
        </p:txBody>
      </p:sp>
      <p:sp>
        <p:nvSpPr>
          <p:cNvPr id="16" name="Title 1">
            <a:extLst>
              <a:ext uri="{FF2B5EF4-FFF2-40B4-BE49-F238E27FC236}">
                <a16:creationId xmlns:a16="http://schemas.microsoft.com/office/drawing/2014/main" id="{5A8FC85E-6BF9-43F5-84F2-5A40750893A9}"/>
              </a:ext>
            </a:extLst>
          </p:cNvPr>
          <p:cNvSpPr txBox="1">
            <a:spLocks/>
          </p:cNvSpPr>
          <p:nvPr/>
        </p:nvSpPr>
        <p:spPr>
          <a:xfrm>
            <a:off x="3123949" y="1818515"/>
            <a:ext cx="5843807" cy="13372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lnSpc>
                <a:spcPts val="5200"/>
              </a:lnSpc>
            </a:pPr>
            <a:r>
              <a:rPr lang="en-US" sz="4800" b="1" dirty="0">
                <a:solidFill>
                  <a:srgbClr val="080808"/>
                </a:solidFill>
              </a:rPr>
              <a:t>Financial Empowerment</a:t>
            </a:r>
          </a:p>
        </p:txBody>
      </p:sp>
    </p:spTree>
    <p:extLst>
      <p:ext uri="{BB962C8B-B14F-4D97-AF65-F5344CB8AC3E}">
        <p14:creationId xmlns:p14="http://schemas.microsoft.com/office/powerpoint/2010/main" val="4920640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CE36F3E-2532-4FFB-AD90-1D5D9269778C}"/>
              </a:ext>
            </a:extLst>
          </p:cNvPr>
          <p:cNvSpPr>
            <a:spLocks noGrp="1"/>
          </p:cNvSpPr>
          <p:nvPr>
            <p:ph type="title"/>
          </p:nvPr>
        </p:nvSpPr>
        <p:spPr>
          <a:xfrm>
            <a:off x="838200" y="365125"/>
            <a:ext cx="10515600" cy="1325563"/>
          </a:xfrm>
        </p:spPr>
        <p:txBody>
          <a:bodyPr>
            <a:normAutofit/>
          </a:bodyPr>
          <a:lstStyle/>
          <a:p>
            <a:r>
              <a:rPr lang="en-US" sz="5400" b="1"/>
              <a:t>Financial Empowerment</a:t>
            </a:r>
          </a:p>
        </p:txBody>
      </p:sp>
      <p:sp>
        <p:nvSpPr>
          <p:cNvPr id="4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8349721B-F0E4-48B4-A7A0-19B7A6EC5890}"/>
              </a:ext>
            </a:extLst>
          </p:cNvPr>
          <p:cNvSpPr>
            <a:spLocks noGrp="1"/>
          </p:cNvSpPr>
          <p:nvPr>
            <p:ph idx="1"/>
          </p:nvPr>
        </p:nvSpPr>
        <p:spPr>
          <a:xfrm>
            <a:off x="838200" y="1929384"/>
            <a:ext cx="10853928" cy="4251960"/>
          </a:xfrm>
        </p:spPr>
        <p:txBody>
          <a:bodyPr>
            <a:noAutofit/>
          </a:bodyPr>
          <a:lstStyle/>
          <a:p>
            <a:pPr marL="0" indent="0">
              <a:buNone/>
            </a:pPr>
            <a:r>
              <a:rPr lang="en-US" sz="2300" dirty="0"/>
              <a:t>Youth shall understand basic financial tools and responsibilities</a:t>
            </a:r>
          </a:p>
          <a:p>
            <a:pPr lvl="1"/>
            <a:r>
              <a:rPr lang="en-US" sz="2300" dirty="0"/>
              <a:t>Budget creation and management </a:t>
            </a:r>
          </a:p>
          <a:p>
            <a:pPr lvl="1"/>
            <a:r>
              <a:rPr lang="en-US" sz="2300" dirty="0"/>
              <a:t>Bank accounts – youth should have both a checking and savings account by the time they exit care </a:t>
            </a:r>
          </a:p>
          <a:p>
            <a:pPr lvl="1"/>
            <a:r>
              <a:rPr lang="en-US" sz="2300" dirty="0"/>
              <a:t>Credit Report </a:t>
            </a:r>
          </a:p>
          <a:p>
            <a:pPr lvl="1"/>
            <a:r>
              <a:rPr lang="en-US" sz="2300" dirty="0"/>
              <a:t>Completion of the </a:t>
            </a:r>
            <a:r>
              <a:rPr lang="en-US" sz="2300" i="1" dirty="0"/>
              <a:t>Keys Financial Training Class </a:t>
            </a:r>
            <a:r>
              <a:rPr lang="en-US" sz="2300" dirty="0"/>
              <a:t>through state of Maryland</a:t>
            </a:r>
          </a:p>
          <a:p>
            <a:pPr lvl="1"/>
            <a:r>
              <a:rPr lang="en-US" sz="2300" dirty="0"/>
              <a:t>Youth shall have basic knowledge of entitlement programs such as Medical Assistance and SNAP (food stamps)</a:t>
            </a:r>
          </a:p>
          <a:p>
            <a:pPr lvl="1"/>
            <a:r>
              <a:rPr lang="en-US" sz="2300" dirty="0"/>
              <a:t>Youth will be assisted with obtaining an original birth certificate and social security card</a:t>
            </a:r>
          </a:p>
          <a:p>
            <a:pPr lvl="1"/>
            <a:r>
              <a:rPr lang="en-US" sz="2300" dirty="0"/>
              <a:t>Youth shall be assisted with obtaining a MD state ID, Learner’s Permit and/or Driver’s License </a:t>
            </a:r>
          </a:p>
          <a:p>
            <a:pPr lvl="1"/>
            <a:endParaRPr lang="en-US" sz="2300" dirty="0"/>
          </a:p>
          <a:p>
            <a:pPr marL="457200" lvl="1" indent="0">
              <a:buNone/>
            </a:pPr>
            <a:endParaRPr lang="en-US" sz="2300" dirty="0"/>
          </a:p>
        </p:txBody>
      </p:sp>
    </p:spTree>
    <p:extLst>
      <p:ext uri="{BB962C8B-B14F-4D97-AF65-F5344CB8AC3E}">
        <p14:creationId xmlns:p14="http://schemas.microsoft.com/office/powerpoint/2010/main" val="113138212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4A35F8-23C7-48FE-BCC3-86EC52FE88A0}"/>
              </a:ext>
            </a:extLst>
          </p:cNvPr>
          <p:cNvSpPr>
            <a:spLocks noGrp="1"/>
          </p:cNvSpPr>
          <p:nvPr>
            <p:ph type="title"/>
          </p:nvPr>
        </p:nvSpPr>
        <p:spPr>
          <a:xfrm>
            <a:off x="1034987" y="1003141"/>
            <a:ext cx="2964358" cy="4480726"/>
          </a:xfrm>
        </p:spPr>
        <p:txBody>
          <a:bodyPr>
            <a:normAutofit/>
          </a:bodyPr>
          <a:lstStyle/>
          <a:p>
            <a:pPr algn="r"/>
            <a:r>
              <a:rPr lang="en-US" sz="6600" dirty="0"/>
              <a:t>Today’s</a:t>
            </a:r>
            <a:br>
              <a:rPr lang="en-US" sz="6600" dirty="0"/>
            </a:br>
            <a:r>
              <a:rPr lang="en-US" sz="6600" dirty="0"/>
              <a:t>Agenda</a:t>
            </a:r>
          </a:p>
        </p:txBody>
      </p:sp>
      <p:cxnSp>
        <p:nvCxnSpPr>
          <p:cNvPr id="36" name="Straight Connector 3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417F497-FA13-459D-BB8A-6FAD695969C4}"/>
              </a:ext>
            </a:extLst>
          </p:cNvPr>
          <p:cNvSpPr>
            <a:spLocks noGrp="1"/>
          </p:cNvSpPr>
          <p:nvPr>
            <p:ph idx="1"/>
          </p:nvPr>
        </p:nvSpPr>
        <p:spPr>
          <a:xfrm>
            <a:off x="4895280" y="1588655"/>
            <a:ext cx="5717302" cy="3824468"/>
          </a:xfrm>
        </p:spPr>
        <p:txBody>
          <a:bodyPr anchor="ctr">
            <a:noAutofit/>
          </a:bodyPr>
          <a:lstStyle/>
          <a:p>
            <a:pPr>
              <a:lnSpc>
                <a:spcPct val="100000"/>
              </a:lnSpc>
              <a:spcBef>
                <a:spcPts val="600"/>
              </a:spcBef>
            </a:pPr>
            <a:r>
              <a:rPr lang="en-US" sz="1800" dirty="0"/>
              <a:t>Who are Transitioning Youth?</a:t>
            </a:r>
          </a:p>
          <a:p>
            <a:pPr>
              <a:lnSpc>
                <a:spcPct val="100000"/>
              </a:lnSpc>
              <a:spcBef>
                <a:spcPts val="600"/>
              </a:spcBef>
            </a:pPr>
            <a:r>
              <a:rPr lang="en-US" sz="1800" dirty="0"/>
              <a:t>Transitioning Youth Statistics</a:t>
            </a:r>
          </a:p>
          <a:p>
            <a:pPr>
              <a:lnSpc>
                <a:spcPct val="100000"/>
              </a:lnSpc>
              <a:spcBef>
                <a:spcPts val="600"/>
              </a:spcBef>
            </a:pPr>
            <a:r>
              <a:rPr lang="en-US" sz="1800" i="1" dirty="0"/>
              <a:t>Ready by 21 Policy </a:t>
            </a:r>
            <a:r>
              <a:rPr lang="en-US" sz="1800" dirty="0"/>
              <a:t>Manual</a:t>
            </a:r>
          </a:p>
          <a:p>
            <a:pPr>
              <a:lnSpc>
                <a:spcPct val="100000"/>
              </a:lnSpc>
              <a:spcBef>
                <a:spcPts val="600"/>
              </a:spcBef>
            </a:pPr>
            <a:r>
              <a:rPr lang="en-US" sz="1800" dirty="0"/>
              <a:t>Core Values of Providing Services </a:t>
            </a:r>
          </a:p>
          <a:p>
            <a:pPr>
              <a:lnSpc>
                <a:spcPct val="100000"/>
              </a:lnSpc>
              <a:spcBef>
                <a:spcPts val="600"/>
              </a:spcBef>
            </a:pPr>
            <a:r>
              <a:rPr lang="en-US" sz="1800" dirty="0"/>
              <a:t>Ready by 21 Benchmarks</a:t>
            </a:r>
          </a:p>
          <a:p>
            <a:pPr lvl="1">
              <a:lnSpc>
                <a:spcPct val="100000"/>
              </a:lnSpc>
              <a:spcBef>
                <a:spcPts val="600"/>
              </a:spcBef>
            </a:pPr>
            <a:r>
              <a:rPr lang="en-US" sz="1800" dirty="0"/>
              <a:t>Education &amp; Employment</a:t>
            </a:r>
          </a:p>
          <a:p>
            <a:pPr lvl="1">
              <a:lnSpc>
                <a:spcPct val="100000"/>
              </a:lnSpc>
              <a:spcBef>
                <a:spcPts val="600"/>
              </a:spcBef>
            </a:pPr>
            <a:r>
              <a:rPr lang="en-US" sz="1800" dirty="0"/>
              <a:t>Well-Being &amp; Civic Engagement</a:t>
            </a:r>
          </a:p>
          <a:p>
            <a:pPr lvl="1">
              <a:lnSpc>
                <a:spcPct val="100000"/>
              </a:lnSpc>
              <a:spcBef>
                <a:spcPts val="600"/>
              </a:spcBef>
            </a:pPr>
            <a:r>
              <a:rPr lang="en-US" sz="1800" dirty="0"/>
              <a:t>Permanent &amp; Supportive Connections</a:t>
            </a:r>
          </a:p>
          <a:p>
            <a:pPr lvl="1">
              <a:lnSpc>
                <a:spcPct val="100000"/>
              </a:lnSpc>
              <a:spcBef>
                <a:spcPts val="600"/>
              </a:spcBef>
            </a:pPr>
            <a:r>
              <a:rPr lang="en-US" sz="1800" dirty="0"/>
              <a:t>Financial Empowerment</a:t>
            </a:r>
          </a:p>
          <a:p>
            <a:pPr lvl="1">
              <a:lnSpc>
                <a:spcPct val="100000"/>
              </a:lnSpc>
              <a:spcBef>
                <a:spcPts val="600"/>
              </a:spcBef>
            </a:pPr>
            <a:r>
              <a:rPr lang="en-US" sz="1800" dirty="0"/>
              <a:t>Safe &amp; Stable Housing</a:t>
            </a:r>
          </a:p>
          <a:p>
            <a:pPr>
              <a:lnSpc>
                <a:spcPct val="100000"/>
              </a:lnSpc>
              <a:spcBef>
                <a:spcPts val="600"/>
              </a:spcBef>
            </a:pPr>
            <a:r>
              <a:rPr lang="en-US" sz="1800" dirty="0"/>
              <a:t>Additional Resources Available to Youth</a:t>
            </a:r>
          </a:p>
          <a:p>
            <a:pPr>
              <a:lnSpc>
                <a:spcPct val="100000"/>
              </a:lnSpc>
              <a:spcBef>
                <a:spcPts val="600"/>
              </a:spcBef>
            </a:pPr>
            <a:r>
              <a:rPr lang="en-US" sz="1800" dirty="0"/>
              <a:t>Challenges that Arise As Youth Age Out of Care </a:t>
            </a:r>
          </a:p>
          <a:p>
            <a:pPr>
              <a:lnSpc>
                <a:spcPct val="100000"/>
              </a:lnSpc>
              <a:spcBef>
                <a:spcPts val="600"/>
              </a:spcBef>
            </a:pPr>
            <a:r>
              <a:rPr lang="en-US" sz="1800" dirty="0"/>
              <a:t>Q&amp;A</a:t>
            </a:r>
          </a:p>
          <a:p>
            <a:pPr lvl="1">
              <a:lnSpc>
                <a:spcPct val="100000"/>
              </a:lnSpc>
              <a:spcBef>
                <a:spcPts val="600"/>
              </a:spcBef>
            </a:pPr>
            <a:endParaRPr lang="en-US" sz="1800" dirty="0"/>
          </a:p>
        </p:txBody>
      </p:sp>
    </p:spTree>
    <p:extLst>
      <p:ext uri="{BB962C8B-B14F-4D97-AF65-F5344CB8AC3E}">
        <p14:creationId xmlns:p14="http://schemas.microsoft.com/office/powerpoint/2010/main" val="141261865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6027F030-58A9-44B8-ABF5-0372D2954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0">
            <a:extLst>
              <a:ext uri="{FF2B5EF4-FFF2-40B4-BE49-F238E27FC236}">
                <a16:creationId xmlns:a16="http://schemas.microsoft.com/office/drawing/2014/main" id="{A6328306-71F0-4C12-A2D9-7C857146B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1666" y="741294"/>
            <a:ext cx="5422335" cy="5422335"/>
          </a:xfrm>
          <a:custGeom>
            <a:avLst/>
            <a:gdLst>
              <a:gd name="connsiteX0" fmla="*/ 0 w 5422335"/>
              <a:gd name="connsiteY0" fmla="*/ 539819 h 5422335"/>
              <a:gd name="connsiteX1" fmla="*/ 539819 w 5422335"/>
              <a:gd name="connsiteY1" fmla="*/ 0 h 5422335"/>
              <a:gd name="connsiteX2" fmla="*/ 5422335 w 5422335"/>
              <a:gd name="connsiteY2" fmla="*/ 0 h 5422335"/>
              <a:gd name="connsiteX3" fmla="*/ 5422335 w 5422335"/>
              <a:gd name="connsiteY3" fmla="*/ 4816159 h 5422335"/>
              <a:gd name="connsiteX4" fmla="*/ 4816159 w 5422335"/>
              <a:gd name="connsiteY4" fmla="*/ 5422335 h 5422335"/>
              <a:gd name="connsiteX5" fmla="*/ 1331251 w 5422335"/>
              <a:gd name="connsiteY5" fmla="*/ 5422335 h 5422335"/>
              <a:gd name="connsiteX6" fmla="*/ 0 w 5422335"/>
              <a:gd name="connsiteY6" fmla="*/ 4091084 h 54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2335" h="5422335">
                <a:moveTo>
                  <a:pt x="0" y="539819"/>
                </a:moveTo>
                <a:lnTo>
                  <a:pt x="539819" y="0"/>
                </a:lnTo>
                <a:lnTo>
                  <a:pt x="5422335" y="0"/>
                </a:lnTo>
                <a:lnTo>
                  <a:pt x="5422335" y="4816159"/>
                </a:lnTo>
                <a:lnTo>
                  <a:pt x="4816159" y="5422335"/>
                </a:lnTo>
                <a:lnTo>
                  <a:pt x="1331251" y="5422335"/>
                </a:lnTo>
                <a:lnTo>
                  <a:pt x="0" y="4091084"/>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12">
            <a:extLst>
              <a:ext uri="{FF2B5EF4-FFF2-40B4-BE49-F238E27FC236}">
                <a16:creationId xmlns:a16="http://schemas.microsoft.com/office/drawing/2014/main" id="{64AB010C-C307-4A53-9D97-39C6AAB2E0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917505" y="-622183"/>
            <a:ext cx="1508163" cy="1508163"/>
          </a:xfrm>
          <a:custGeom>
            <a:avLst/>
            <a:gdLst>
              <a:gd name="connsiteX0" fmla="*/ 0 w 1508163"/>
              <a:gd name="connsiteY0" fmla="*/ 1321630 h 1508163"/>
              <a:gd name="connsiteX1" fmla="*/ 1321630 w 1508163"/>
              <a:gd name="connsiteY1" fmla="*/ 0 h 1508163"/>
              <a:gd name="connsiteX2" fmla="*/ 1508163 w 1508163"/>
              <a:gd name="connsiteY2" fmla="*/ 0 h 1508163"/>
              <a:gd name="connsiteX3" fmla="*/ 1508163 w 1508163"/>
              <a:gd name="connsiteY3" fmla="*/ 1508163 h 1508163"/>
              <a:gd name="connsiteX4" fmla="*/ 0 w 1508163"/>
              <a:gd name="connsiteY4" fmla="*/ 1508163 h 1508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163" h="1508163">
                <a:moveTo>
                  <a:pt x="0" y="1321630"/>
                </a:moveTo>
                <a:lnTo>
                  <a:pt x="1321630" y="0"/>
                </a:lnTo>
                <a:lnTo>
                  <a:pt x="1508163" y="0"/>
                </a:lnTo>
                <a:lnTo>
                  <a:pt x="1508163" y="1508163"/>
                </a:lnTo>
                <a:lnTo>
                  <a:pt x="0" y="150816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Rectangle 14">
            <a:extLst>
              <a:ext uri="{FF2B5EF4-FFF2-40B4-BE49-F238E27FC236}">
                <a16:creationId xmlns:a16="http://schemas.microsoft.com/office/drawing/2014/main" id="{3252C512-4076-456E-AD89-50B0316453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53041" y="342543"/>
            <a:ext cx="678106" cy="67810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6">
            <a:extLst>
              <a:ext uri="{FF2B5EF4-FFF2-40B4-BE49-F238E27FC236}">
                <a16:creationId xmlns:a16="http://schemas.microsoft.com/office/drawing/2014/main" id="{71C24C9E-C2F4-4FA4-947B-6CBAC7C3A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550345" y="2526029"/>
            <a:ext cx="1827638" cy="182763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8">
            <a:extLst>
              <a:ext uri="{FF2B5EF4-FFF2-40B4-BE49-F238E27FC236}">
                <a16:creationId xmlns:a16="http://schemas.microsoft.com/office/drawing/2014/main" id="{604B7750-FFCA-4912-AC2E-989EECC94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828903" y="2552919"/>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20">
            <a:extLst>
              <a:ext uri="{FF2B5EF4-FFF2-40B4-BE49-F238E27FC236}">
                <a16:creationId xmlns:a16="http://schemas.microsoft.com/office/drawing/2014/main" id="{52494659-52DF-4053-975B-36F06255E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463972" y="5565676"/>
            <a:ext cx="1425687" cy="1425687"/>
          </a:xfrm>
          <a:custGeom>
            <a:avLst/>
            <a:gdLst>
              <a:gd name="connsiteX0" fmla="*/ 0 w 1425687"/>
              <a:gd name="connsiteY0" fmla="*/ 0 h 1425687"/>
              <a:gd name="connsiteX1" fmla="*/ 1425687 w 1425687"/>
              <a:gd name="connsiteY1" fmla="*/ 0 h 1425687"/>
              <a:gd name="connsiteX2" fmla="*/ 1425687 w 1425687"/>
              <a:gd name="connsiteY2" fmla="*/ 819509 h 1425687"/>
              <a:gd name="connsiteX3" fmla="*/ 819509 w 1425687"/>
              <a:gd name="connsiteY3" fmla="*/ 1425687 h 1425687"/>
              <a:gd name="connsiteX4" fmla="*/ 0 w 1425687"/>
              <a:gd name="connsiteY4" fmla="*/ 1425687 h 1425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687" h="1425687">
                <a:moveTo>
                  <a:pt x="0" y="0"/>
                </a:moveTo>
                <a:lnTo>
                  <a:pt x="1425687" y="0"/>
                </a:lnTo>
                <a:lnTo>
                  <a:pt x="1425687" y="819509"/>
                </a:lnTo>
                <a:lnTo>
                  <a:pt x="819509" y="1425687"/>
                </a:lnTo>
                <a:lnTo>
                  <a:pt x="0" y="1425687"/>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22">
            <a:extLst>
              <a:ext uri="{FF2B5EF4-FFF2-40B4-BE49-F238E27FC236}">
                <a16:creationId xmlns:a16="http://schemas.microsoft.com/office/drawing/2014/main" id="{EE807326-229C-458C-BDA0-C72126216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24">
            <a:extLst>
              <a:ext uri="{FF2B5EF4-FFF2-40B4-BE49-F238E27FC236}">
                <a16:creationId xmlns:a16="http://schemas.microsoft.com/office/drawing/2014/main" id="{FCADE1D5-E79C-4CEF-BEFD-B66EFB394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2" name="Isosceles Triangle 26">
            <a:extLst>
              <a:ext uri="{FF2B5EF4-FFF2-40B4-BE49-F238E27FC236}">
                <a16:creationId xmlns:a16="http://schemas.microsoft.com/office/drawing/2014/main" id="{54FC8EB5-1620-43B8-B816-8A91B6EAC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43866" y="5708769"/>
            <a:ext cx="2313591" cy="1156796"/>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8">
            <a:extLst>
              <a:ext uri="{FF2B5EF4-FFF2-40B4-BE49-F238E27FC236}">
                <a16:creationId xmlns:a16="http://schemas.microsoft.com/office/drawing/2014/main" id="{3D544515-9F93-4809-A102-B49C85F460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797" y="6332156"/>
            <a:ext cx="1066816" cy="533408"/>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
            <a:extLst>
              <a:ext uri="{FF2B5EF4-FFF2-40B4-BE49-F238E27FC236}">
                <a16:creationId xmlns:a16="http://schemas.microsoft.com/office/drawing/2014/main" id="{AB0A8F52-372E-4C66-A7BB-D45DDA916868}"/>
              </a:ext>
            </a:extLst>
          </p:cNvPr>
          <p:cNvSpPr txBox="1">
            <a:spLocks/>
          </p:cNvSpPr>
          <p:nvPr/>
        </p:nvSpPr>
        <p:spPr>
          <a:xfrm>
            <a:off x="4145835" y="3870170"/>
            <a:ext cx="3810240" cy="1400236"/>
          </a:xfrm>
          <a:prstGeom prst="rect">
            <a:avLst/>
          </a:prstGeom>
          <a:no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n-US" sz="2000" b="1" dirty="0">
                <a:solidFill>
                  <a:srgbClr val="080808"/>
                </a:solidFill>
              </a:rPr>
              <a:t>End Goal</a:t>
            </a:r>
            <a:r>
              <a:rPr lang="en-US" sz="2000" dirty="0">
                <a:solidFill>
                  <a:srgbClr val="080808"/>
                </a:solidFill>
              </a:rPr>
              <a:t>: for the youth to have permanent housing after case closure</a:t>
            </a:r>
          </a:p>
        </p:txBody>
      </p:sp>
      <p:sp>
        <p:nvSpPr>
          <p:cNvPr id="17" name="Title 1">
            <a:extLst>
              <a:ext uri="{FF2B5EF4-FFF2-40B4-BE49-F238E27FC236}">
                <a16:creationId xmlns:a16="http://schemas.microsoft.com/office/drawing/2014/main" id="{02F65252-0572-4A4E-AD64-DA646E103394}"/>
              </a:ext>
            </a:extLst>
          </p:cNvPr>
          <p:cNvSpPr txBox="1">
            <a:spLocks/>
          </p:cNvSpPr>
          <p:nvPr/>
        </p:nvSpPr>
        <p:spPr>
          <a:xfrm>
            <a:off x="3136755" y="2146656"/>
            <a:ext cx="5843807" cy="13372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lnSpc>
                <a:spcPts val="5300"/>
              </a:lnSpc>
            </a:pPr>
            <a:r>
              <a:rPr lang="en-US" sz="4800" b="1" dirty="0">
                <a:solidFill>
                  <a:srgbClr val="080808"/>
                </a:solidFill>
              </a:rPr>
              <a:t>Safe &amp; Stable Housing</a:t>
            </a:r>
          </a:p>
        </p:txBody>
      </p:sp>
    </p:spTree>
    <p:extLst>
      <p:ext uri="{BB962C8B-B14F-4D97-AF65-F5344CB8AC3E}">
        <p14:creationId xmlns:p14="http://schemas.microsoft.com/office/powerpoint/2010/main" val="4006448767"/>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 Placeholder 2">
            <a:extLst>
              <a:ext uri="{FF2B5EF4-FFF2-40B4-BE49-F238E27FC236}">
                <a16:creationId xmlns:a16="http://schemas.microsoft.com/office/drawing/2014/main" id="{C0AA28DF-02E7-4486-BB07-2E0DB47993EF}"/>
              </a:ext>
            </a:extLst>
          </p:cNvPr>
          <p:cNvSpPr>
            <a:spLocks noGrp="1"/>
          </p:cNvSpPr>
          <p:nvPr>
            <p:ph sz="half" idx="1"/>
          </p:nvPr>
        </p:nvSpPr>
        <p:spPr>
          <a:xfrm>
            <a:off x="1261587" y="2101439"/>
            <a:ext cx="4385916" cy="4351338"/>
          </a:xfrm>
        </p:spPr>
        <p:txBody>
          <a:bodyPr>
            <a:normAutofit/>
          </a:bodyPr>
          <a:lstStyle/>
          <a:p>
            <a:r>
              <a:rPr lang="en-US" sz="2400" dirty="0"/>
              <a:t>Transitioning youth reside in a variety of placements including:</a:t>
            </a:r>
          </a:p>
          <a:p>
            <a:pPr lvl="1"/>
            <a:r>
              <a:rPr lang="en-US" dirty="0"/>
              <a:t>Kinship homes</a:t>
            </a:r>
          </a:p>
          <a:p>
            <a:pPr lvl="1"/>
            <a:r>
              <a:rPr lang="en-US" dirty="0"/>
              <a:t>Foster homes</a:t>
            </a:r>
          </a:p>
          <a:p>
            <a:pPr lvl="1"/>
            <a:r>
              <a:rPr lang="en-US" dirty="0"/>
              <a:t>Group home</a:t>
            </a:r>
          </a:p>
          <a:p>
            <a:pPr lvl="1"/>
            <a:r>
              <a:rPr lang="en-US" dirty="0"/>
              <a:t>Independent Living Programs (ILP)</a:t>
            </a:r>
          </a:p>
          <a:p>
            <a:pPr lvl="1"/>
            <a:r>
              <a:rPr lang="en-US" dirty="0"/>
              <a:t>Semi-Independent Living Arrangements (SILA)</a:t>
            </a:r>
          </a:p>
        </p:txBody>
      </p:sp>
      <p:sp>
        <p:nvSpPr>
          <p:cNvPr id="17" name="Content Placeholder 3">
            <a:extLst>
              <a:ext uri="{FF2B5EF4-FFF2-40B4-BE49-F238E27FC236}">
                <a16:creationId xmlns:a16="http://schemas.microsoft.com/office/drawing/2014/main" id="{3BC10EF0-6AE3-44E8-A049-F201AD44795F}"/>
              </a:ext>
            </a:extLst>
          </p:cNvPr>
          <p:cNvSpPr txBox="1">
            <a:spLocks/>
          </p:cNvSpPr>
          <p:nvPr/>
        </p:nvSpPr>
        <p:spPr>
          <a:xfrm>
            <a:off x="6172200" y="2101439"/>
            <a:ext cx="4746768" cy="362510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Youth can access a variety of housing voucher programs which include:</a:t>
            </a:r>
          </a:p>
          <a:p>
            <a:pPr lvl="1"/>
            <a:r>
              <a:rPr lang="en-US" dirty="0"/>
              <a:t>Youth Bridge Initiative</a:t>
            </a:r>
          </a:p>
          <a:p>
            <a:pPr lvl="1"/>
            <a:r>
              <a:rPr lang="en-US" dirty="0"/>
              <a:t>Foster Youth Independence</a:t>
            </a:r>
          </a:p>
          <a:p>
            <a:pPr lvl="1"/>
            <a:r>
              <a:rPr lang="en-US" dirty="0"/>
              <a:t>Residential Rehabilitation Programs</a:t>
            </a:r>
          </a:p>
          <a:p>
            <a:pPr lvl="1"/>
            <a:r>
              <a:rPr lang="en-US" dirty="0"/>
              <a:t>Transitional Housing Programs</a:t>
            </a:r>
          </a:p>
          <a:p>
            <a:pPr lvl="1"/>
            <a:r>
              <a:rPr lang="en-US" dirty="0"/>
              <a:t>Private lease or rentals </a:t>
            </a:r>
          </a:p>
        </p:txBody>
      </p:sp>
      <p:sp>
        <p:nvSpPr>
          <p:cNvPr id="13" name="Title 1">
            <a:extLst>
              <a:ext uri="{FF2B5EF4-FFF2-40B4-BE49-F238E27FC236}">
                <a16:creationId xmlns:a16="http://schemas.microsoft.com/office/drawing/2014/main" id="{ED9D9F66-5039-4D68-AD85-CD23F44D73AB}"/>
              </a:ext>
            </a:extLst>
          </p:cNvPr>
          <p:cNvSpPr txBox="1">
            <a:spLocks/>
          </p:cNvSpPr>
          <p:nvPr/>
        </p:nvSpPr>
        <p:spPr>
          <a:xfrm>
            <a:off x="-684137" y="199757"/>
            <a:ext cx="7668887" cy="13372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lnSpc>
                <a:spcPct val="100000"/>
              </a:lnSpc>
            </a:pPr>
            <a:r>
              <a:rPr lang="en-US" sz="3600" b="1" dirty="0">
                <a:solidFill>
                  <a:srgbClr val="080808"/>
                </a:solidFill>
              </a:rPr>
              <a:t>Safe &amp; Stable Housing</a:t>
            </a:r>
          </a:p>
        </p:txBody>
      </p:sp>
      <p:sp>
        <p:nvSpPr>
          <p:cNvPr id="2" name="Title 1">
            <a:extLst>
              <a:ext uri="{FF2B5EF4-FFF2-40B4-BE49-F238E27FC236}">
                <a16:creationId xmlns:a16="http://schemas.microsoft.com/office/drawing/2014/main" id="{81B28B26-E328-CC99-6798-B164265E9EB4}"/>
              </a:ext>
            </a:extLst>
          </p:cNvPr>
          <p:cNvSpPr txBox="1">
            <a:spLocks/>
          </p:cNvSpPr>
          <p:nvPr/>
        </p:nvSpPr>
        <p:spPr>
          <a:xfrm>
            <a:off x="327349" y="1071680"/>
            <a:ext cx="5643668" cy="13372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lnSpc>
                <a:spcPct val="100000"/>
              </a:lnSpc>
            </a:pPr>
            <a:r>
              <a:rPr lang="en-US" sz="3200" u="sng" dirty="0">
                <a:solidFill>
                  <a:srgbClr val="080808"/>
                </a:solidFill>
              </a:rPr>
              <a:t>Housing While In-Care</a:t>
            </a:r>
          </a:p>
        </p:txBody>
      </p:sp>
      <p:sp>
        <p:nvSpPr>
          <p:cNvPr id="3" name="Title 1">
            <a:extLst>
              <a:ext uri="{FF2B5EF4-FFF2-40B4-BE49-F238E27FC236}">
                <a16:creationId xmlns:a16="http://schemas.microsoft.com/office/drawing/2014/main" id="{78D1887B-9FAE-0E78-52AF-7439AFC7EFF5}"/>
              </a:ext>
            </a:extLst>
          </p:cNvPr>
          <p:cNvSpPr txBox="1">
            <a:spLocks/>
          </p:cNvSpPr>
          <p:nvPr/>
        </p:nvSpPr>
        <p:spPr>
          <a:xfrm>
            <a:off x="5599792" y="1035522"/>
            <a:ext cx="5643668" cy="133729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lnSpc>
                <a:spcPct val="100000"/>
              </a:lnSpc>
            </a:pPr>
            <a:r>
              <a:rPr lang="en-US" sz="3200" u="sng" dirty="0">
                <a:solidFill>
                  <a:srgbClr val="080808"/>
                </a:solidFill>
              </a:rPr>
              <a:t>Housing Post Case Closure</a:t>
            </a:r>
          </a:p>
        </p:txBody>
      </p:sp>
    </p:spTree>
    <p:extLst>
      <p:ext uri="{BB962C8B-B14F-4D97-AF65-F5344CB8AC3E}">
        <p14:creationId xmlns:p14="http://schemas.microsoft.com/office/powerpoint/2010/main" val="3865095521"/>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1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1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2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18" name="Freeform: Shape 2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2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 name="Title 3">
            <a:extLst>
              <a:ext uri="{FF2B5EF4-FFF2-40B4-BE49-F238E27FC236}">
                <a16:creationId xmlns:a16="http://schemas.microsoft.com/office/drawing/2014/main" id="{7CBB97F2-FB79-4D24-84EB-3451E235A38E}"/>
              </a:ext>
            </a:extLst>
          </p:cNvPr>
          <p:cNvSpPr>
            <a:spLocks noGrp="1"/>
          </p:cNvSpPr>
          <p:nvPr>
            <p:ph type="title"/>
          </p:nvPr>
        </p:nvSpPr>
        <p:spPr>
          <a:xfrm>
            <a:off x="3204642" y="2353640"/>
            <a:ext cx="5782716" cy="2150719"/>
          </a:xfrm>
          <a:noFill/>
        </p:spPr>
        <p:txBody>
          <a:bodyPr vert="horz" lIns="91440" tIns="45720" rIns="91440" bIns="45720" rtlCol="0" anchor="ctr">
            <a:normAutofit/>
          </a:bodyPr>
          <a:lstStyle/>
          <a:p>
            <a:pPr algn="ctr">
              <a:lnSpc>
                <a:spcPct val="100000"/>
              </a:lnSpc>
            </a:pPr>
            <a:r>
              <a:rPr lang="en-US" sz="4400" b="1" dirty="0">
                <a:solidFill>
                  <a:srgbClr val="080808"/>
                </a:solidFill>
              </a:rPr>
              <a:t>Additional Resources Available to Youth</a:t>
            </a:r>
          </a:p>
        </p:txBody>
      </p:sp>
      <p:sp>
        <p:nvSpPr>
          <p:cNvPr id="22" name="Freeform: Shape 2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888614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Title 4">
            <a:extLst>
              <a:ext uri="{FF2B5EF4-FFF2-40B4-BE49-F238E27FC236}">
                <a16:creationId xmlns:a16="http://schemas.microsoft.com/office/drawing/2014/main" id="{05A6B322-C739-4AB3-932B-1A68012F8440}"/>
              </a:ext>
            </a:extLst>
          </p:cNvPr>
          <p:cNvSpPr>
            <a:spLocks noGrp="1"/>
          </p:cNvSpPr>
          <p:nvPr>
            <p:ph type="title"/>
          </p:nvPr>
        </p:nvSpPr>
        <p:spPr>
          <a:xfrm>
            <a:off x="190809" y="276715"/>
            <a:ext cx="3939688" cy="5583126"/>
          </a:xfrm>
        </p:spPr>
        <p:txBody>
          <a:bodyPr vert="horz" lIns="91440" tIns="45720" rIns="91440" bIns="45720" rtlCol="0" anchor="ctr">
            <a:normAutofit/>
          </a:bodyPr>
          <a:lstStyle/>
          <a:p>
            <a:pPr algn="r"/>
            <a:r>
              <a:rPr lang="en-US" sz="5600" b="1" kern="1200" dirty="0">
                <a:solidFill>
                  <a:schemeClr val="tx1"/>
                </a:solidFill>
                <a:latin typeface="+mj-lt"/>
                <a:ea typeface="+mj-ea"/>
                <a:cs typeface="+mj-cs"/>
              </a:rPr>
              <a:t>Additional Resources Available to Youth</a:t>
            </a:r>
          </a:p>
        </p:txBody>
      </p:sp>
      <p:cxnSp>
        <p:nvCxnSpPr>
          <p:cNvPr id="27" name="Straight Connector 26">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21" name="Content Placeholder 10">
            <a:extLst>
              <a:ext uri="{FF2B5EF4-FFF2-40B4-BE49-F238E27FC236}">
                <a16:creationId xmlns:a16="http://schemas.microsoft.com/office/drawing/2014/main" id="{2F09E93F-C7FE-826B-2C1B-0610468AFA86}"/>
              </a:ext>
            </a:extLst>
          </p:cNvPr>
          <p:cNvGraphicFramePr/>
          <p:nvPr>
            <p:extLst>
              <p:ext uri="{D42A27DB-BD31-4B8C-83A1-F6EECF244321}">
                <p14:modId xmlns:p14="http://schemas.microsoft.com/office/powerpoint/2010/main" val="1192692956"/>
              </p:ext>
            </p:extLst>
          </p:nvPr>
        </p:nvGraphicFramePr>
        <p:xfrm>
          <a:off x="5147153" y="506102"/>
          <a:ext cx="6245265" cy="5717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5559903"/>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E39DFCF-9247-4DE5-BB93-074BFAF07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42B652E-D499-4CDA-8F7A-60469EDBC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1632" y="996662"/>
            <a:ext cx="4864676" cy="4864676"/>
          </a:xfrm>
          <a:custGeom>
            <a:avLst/>
            <a:gdLst>
              <a:gd name="connsiteX0" fmla="*/ 0 w 4864676"/>
              <a:gd name="connsiteY0" fmla="*/ 0 h 4864676"/>
              <a:gd name="connsiteX1" fmla="*/ 4864676 w 4864676"/>
              <a:gd name="connsiteY1" fmla="*/ 0 h 4864676"/>
              <a:gd name="connsiteX2" fmla="*/ 4864676 w 4864676"/>
              <a:gd name="connsiteY2" fmla="*/ 4864676 h 4864676"/>
              <a:gd name="connsiteX3" fmla="*/ 1281101 w 4864676"/>
              <a:gd name="connsiteY3" fmla="*/ 4864676 h 4864676"/>
              <a:gd name="connsiteX4" fmla="*/ 0 w 4864676"/>
              <a:gd name="connsiteY4" fmla="*/ 3583575 h 4864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4864676">
                <a:moveTo>
                  <a:pt x="0" y="0"/>
                </a:moveTo>
                <a:lnTo>
                  <a:pt x="4864676" y="0"/>
                </a:lnTo>
                <a:lnTo>
                  <a:pt x="4864676" y="4864676"/>
                </a:lnTo>
                <a:lnTo>
                  <a:pt x="1281101" y="4864676"/>
                </a:lnTo>
                <a:lnTo>
                  <a:pt x="0" y="358357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84A22B8-F5B6-47C2-B88E-DADAF3791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225693" y="996662"/>
            <a:ext cx="4864676" cy="4864676"/>
          </a:xfrm>
          <a:custGeom>
            <a:avLst/>
            <a:gdLst>
              <a:gd name="connsiteX0" fmla="*/ 0 w 4864676"/>
              <a:gd name="connsiteY0" fmla="*/ 0 h 4864676"/>
              <a:gd name="connsiteX1" fmla="*/ 3583574 w 4864676"/>
              <a:gd name="connsiteY1" fmla="*/ 0 h 4864676"/>
              <a:gd name="connsiteX2" fmla="*/ 4864676 w 4864676"/>
              <a:gd name="connsiteY2" fmla="*/ 1281103 h 4864676"/>
              <a:gd name="connsiteX3" fmla="*/ 4864676 w 4864676"/>
              <a:gd name="connsiteY3" fmla="*/ 4864676 h 4864676"/>
              <a:gd name="connsiteX4" fmla="*/ 0 w 4864676"/>
              <a:gd name="connsiteY4" fmla="*/ 4864676 h 4864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4864676">
                <a:moveTo>
                  <a:pt x="0" y="0"/>
                </a:moveTo>
                <a:lnTo>
                  <a:pt x="3583574" y="0"/>
                </a:lnTo>
                <a:lnTo>
                  <a:pt x="4864676" y="1281103"/>
                </a:lnTo>
                <a:lnTo>
                  <a:pt x="4864676" y="4864676"/>
                </a:lnTo>
                <a:lnTo>
                  <a:pt x="0" y="4864676"/>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Isosceles Triangle 13">
            <a:extLst>
              <a:ext uri="{FF2B5EF4-FFF2-40B4-BE49-F238E27FC236}">
                <a16:creationId xmlns:a16="http://schemas.microsoft.com/office/drawing/2014/main" id="{A987C18C-164D-4263-B486-4647A98E8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789020" y="1"/>
            <a:ext cx="6613961" cy="328638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E7E98B39-04C6-408B-92FD-768628740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286" y="3571620"/>
            <a:ext cx="6613961" cy="328638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81C8C27-2457-421F-BDC4-7B4EA3C7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CEA13C66-82C1-44AF-972B-8F5CCA41B6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71208" y="5287803"/>
            <a:ext cx="955808" cy="9558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9DB36437-FE59-457E-91A7-396BBD3C9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A0AD0DF4-7053-4A2B-A6DA-A28BDC76F99A}"/>
              </a:ext>
            </a:extLst>
          </p:cNvPr>
          <p:cNvSpPr>
            <a:spLocks noGrp="1"/>
          </p:cNvSpPr>
          <p:nvPr>
            <p:ph type="title"/>
          </p:nvPr>
        </p:nvSpPr>
        <p:spPr>
          <a:xfrm>
            <a:off x="3324000" y="2221867"/>
            <a:ext cx="5782716" cy="2150719"/>
          </a:xfrm>
          <a:noFill/>
        </p:spPr>
        <p:txBody>
          <a:bodyPr vert="horz" lIns="91440" tIns="45720" rIns="91440" bIns="45720" rtlCol="0" anchor="ctr">
            <a:normAutofit/>
          </a:bodyPr>
          <a:lstStyle/>
          <a:p>
            <a:pPr algn="ctr"/>
            <a:r>
              <a:rPr lang="en-US" sz="4400" b="1" kern="1200" dirty="0">
                <a:solidFill>
                  <a:srgbClr val="080808"/>
                </a:solidFill>
                <a:latin typeface="+mj-lt"/>
                <a:ea typeface="+mj-ea"/>
                <a:cs typeface="+mj-cs"/>
              </a:rPr>
              <a:t>Challenges That Arise When Youth Age Out of Care</a:t>
            </a:r>
          </a:p>
        </p:txBody>
      </p:sp>
      <p:sp>
        <p:nvSpPr>
          <p:cNvPr id="24" name="Rectangle 23">
            <a:extLst>
              <a:ext uri="{FF2B5EF4-FFF2-40B4-BE49-F238E27FC236}">
                <a16:creationId xmlns:a16="http://schemas.microsoft.com/office/drawing/2014/main" id="{844D3693-2EFE-4667-89D5-47E2D5920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42846" y="410171"/>
            <a:ext cx="1321281" cy="1321281"/>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21FD796-9CD0-404D-8DF5-5274C0BCC7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30319" y="1508609"/>
            <a:ext cx="700047" cy="70004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9728506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28" name="Freeform: Shape 27">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7208C5E3-EA65-4009-A430-203C2EBF0866}"/>
              </a:ext>
            </a:extLst>
          </p:cNvPr>
          <p:cNvSpPr txBox="1">
            <a:spLocks/>
          </p:cNvSpPr>
          <p:nvPr/>
        </p:nvSpPr>
        <p:spPr>
          <a:xfrm>
            <a:off x="643467" y="524129"/>
            <a:ext cx="10261599" cy="1030287"/>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80808"/>
                </a:solidFill>
              </a:rPr>
              <a:t>As youth move towards emancipation, some will experience challenges, including:</a:t>
            </a:r>
          </a:p>
        </p:txBody>
      </p:sp>
      <p:sp>
        <p:nvSpPr>
          <p:cNvPr id="11" name="Title 1">
            <a:extLst>
              <a:ext uri="{FF2B5EF4-FFF2-40B4-BE49-F238E27FC236}">
                <a16:creationId xmlns:a16="http://schemas.microsoft.com/office/drawing/2014/main" id="{976F8916-339E-47B4-9A3E-1FB955024319}"/>
              </a:ext>
            </a:extLst>
          </p:cNvPr>
          <p:cNvSpPr txBox="1">
            <a:spLocks/>
          </p:cNvSpPr>
          <p:nvPr/>
        </p:nvSpPr>
        <p:spPr>
          <a:xfrm>
            <a:off x="1232753" y="1392213"/>
            <a:ext cx="10315780" cy="4507791"/>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en-US" sz="3600" dirty="0">
                <a:solidFill>
                  <a:srgbClr val="080808"/>
                </a:solidFill>
              </a:rPr>
              <a:t>Identifying permanent housing resources</a:t>
            </a:r>
          </a:p>
          <a:p>
            <a:pPr marL="571500" indent="-571500">
              <a:buFont typeface="Arial" panose="020B0604020202020204" pitchFamily="34" charset="0"/>
              <a:buChar char="•"/>
            </a:pPr>
            <a:r>
              <a:rPr lang="en-US" sz="3600" dirty="0">
                <a:solidFill>
                  <a:srgbClr val="080808"/>
                </a:solidFill>
              </a:rPr>
              <a:t>Limited services available to undocumented youth </a:t>
            </a:r>
          </a:p>
          <a:p>
            <a:pPr marL="571500" indent="-571500">
              <a:buFont typeface="Arial" panose="020B0604020202020204" pitchFamily="34" charset="0"/>
              <a:buChar char="•"/>
            </a:pPr>
            <a:r>
              <a:rPr lang="en-US" sz="3600" dirty="0">
                <a:solidFill>
                  <a:srgbClr val="080808"/>
                </a:solidFill>
              </a:rPr>
              <a:t>Lack of significant adult connection/support</a:t>
            </a:r>
          </a:p>
          <a:p>
            <a:pPr marL="571500" indent="-571500">
              <a:buFont typeface="Arial" panose="020B0604020202020204" pitchFamily="34" charset="0"/>
              <a:buChar char="•"/>
            </a:pPr>
            <a:r>
              <a:rPr lang="en-US" sz="3600" dirty="0">
                <a:solidFill>
                  <a:srgbClr val="080808"/>
                </a:solidFill>
              </a:rPr>
              <a:t>Limited employment opportunities </a:t>
            </a:r>
          </a:p>
          <a:p>
            <a:pPr marL="571500" indent="-571500">
              <a:buFont typeface="Arial" panose="020B0604020202020204" pitchFamily="34" charset="0"/>
              <a:buChar char="•"/>
            </a:pPr>
            <a:r>
              <a:rPr lang="en-US" sz="3600" dirty="0">
                <a:solidFill>
                  <a:srgbClr val="080808"/>
                </a:solidFill>
              </a:rPr>
              <a:t>Lack of income support and safety net</a:t>
            </a:r>
          </a:p>
          <a:p>
            <a:pPr algn="ctr"/>
            <a:endParaRPr lang="en-US" sz="3600" dirty="0">
              <a:solidFill>
                <a:srgbClr val="080808"/>
              </a:solidFill>
            </a:endParaRPr>
          </a:p>
        </p:txBody>
      </p:sp>
    </p:spTree>
    <p:extLst>
      <p:ext uri="{BB962C8B-B14F-4D97-AF65-F5344CB8AC3E}">
        <p14:creationId xmlns:p14="http://schemas.microsoft.com/office/powerpoint/2010/main" val="1972903435"/>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60">
            <a:extLst>
              <a:ext uri="{FF2B5EF4-FFF2-40B4-BE49-F238E27FC236}">
                <a16:creationId xmlns:a16="http://schemas.microsoft.com/office/drawing/2014/main" id="{AD9CD2E3-DBE5-42F9-BEAE-FE74BCB8C7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2">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828180"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6" name="Freeform: Shape 64">
            <a:extLst>
              <a:ext uri="{FF2B5EF4-FFF2-40B4-BE49-F238E27FC236}">
                <a16:creationId xmlns:a16="http://schemas.microsoft.com/office/drawing/2014/main" id="{A77100AA-BF68-4139-8224-79EA1F916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274247" y="753374"/>
            <a:ext cx="5353835" cy="5353836"/>
          </a:xfrm>
          <a:custGeom>
            <a:avLst/>
            <a:gdLst>
              <a:gd name="connsiteX0" fmla="*/ 5273742 w 5353835"/>
              <a:gd name="connsiteY0" fmla="*/ 690509 h 5353836"/>
              <a:gd name="connsiteX1" fmla="*/ 5353835 w 5353835"/>
              <a:gd name="connsiteY1" fmla="*/ 770602 h 5353836"/>
              <a:gd name="connsiteX2" fmla="*/ 5353835 w 5353835"/>
              <a:gd name="connsiteY2" fmla="*/ 4854514 h 5353836"/>
              <a:gd name="connsiteX3" fmla="*/ 5273742 w 5353835"/>
              <a:gd name="connsiteY3" fmla="*/ 4934608 h 5353836"/>
              <a:gd name="connsiteX4" fmla="*/ 502667 w 5353835"/>
              <a:gd name="connsiteY4" fmla="*/ 0 h 5353836"/>
              <a:gd name="connsiteX5" fmla="*/ 4583234 w 5353835"/>
              <a:gd name="connsiteY5" fmla="*/ 1 h 5353836"/>
              <a:gd name="connsiteX6" fmla="*/ 4663327 w 5353835"/>
              <a:gd name="connsiteY6" fmla="*/ 80094 h 5353836"/>
              <a:gd name="connsiteX7" fmla="*/ 422574 w 5353835"/>
              <a:gd name="connsiteY7" fmla="*/ 80094 h 5353836"/>
              <a:gd name="connsiteX8" fmla="*/ 0 w 5353835"/>
              <a:gd name="connsiteY8" fmla="*/ 502667 h 5353836"/>
              <a:gd name="connsiteX9" fmla="*/ 80093 w 5353835"/>
              <a:gd name="connsiteY9" fmla="*/ 422574 h 5353836"/>
              <a:gd name="connsiteX10" fmla="*/ 80093 w 5353835"/>
              <a:gd name="connsiteY10" fmla="*/ 5273743 h 5353836"/>
              <a:gd name="connsiteX11" fmla="*/ 4934607 w 5353835"/>
              <a:gd name="connsiteY11" fmla="*/ 5273743 h 5353836"/>
              <a:gd name="connsiteX12" fmla="*/ 4854514 w 5353835"/>
              <a:gd name="connsiteY12" fmla="*/ 5353836 h 5353836"/>
              <a:gd name="connsiteX13" fmla="*/ 0 w 5353835"/>
              <a:gd name="connsiteY13" fmla="*/ 5353836 h 535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6">
                <a:moveTo>
                  <a:pt x="5273742" y="690509"/>
                </a:moveTo>
                <a:lnTo>
                  <a:pt x="5353835" y="770602"/>
                </a:lnTo>
                <a:lnTo>
                  <a:pt x="5353835" y="4854514"/>
                </a:lnTo>
                <a:lnTo>
                  <a:pt x="5273742" y="4934608"/>
                </a:lnTo>
                <a:close/>
                <a:moveTo>
                  <a:pt x="502667" y="0"/>
                </a:moveTo>
                <a:lnTo>
                  <a:pt x="4583234" y="1"/>
                </a:lnTo>
                <a:lnTo>
                  <a:pt x="4663327" y="80094"/>
                </a:lnTo>
                <a:lnTo>
                  <a:pt x="422574" y="80094"/>
                </a:lnTo>
                <a:close/>
                <a:moveTo>
                  <a:pt x="0" y="502667"/>
                </a:moveTo>
                <a:lnTo>
                  <a:pt x="80093" y="422574"/>
                </a:lnTo>
                <a:lnTo>
                  <a:pt x="80093" y="5273743"/>
                </a:lnTo>
                <a:lnTo>
                  <a:pt x="4934607" y="5273743"/>
                </a:lnTo>
                <a:lnTo>
                  <a:pt x="4854514" y="5353836"/>
                </a:lnTo>
                <a:lnTo>
                  <a:pt x="0" y="5353836"/>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C04100E7-9C26-4A93-8A5E-C8F162C1C22F}"/>
              </a:ext>
            </a:extLst>
          </p:cNvPr>
          <p:cNvSpPr>
            <a:spLocks noGrp="1"/>
          </p:cNvSpPr>
          <p:nvPr>
            <p:ph type="title"/>
          </p:nvPr>
        </p:nvSpPr>
        <p:spPr>
          <a:xfrm>
            <a:off x="6719591" y="2452526"/>
            <a:ext cx="4355708" cy="1952947"/>
          </a:xfrm>
          <a:noFill/>
        </p:spPr>
        <p:txBody>
          <a:bodyPr vert="horz" lIns="91440" tIns="45720" rIns="91440" bIns="45720" rtlCol="0" anchor="ctr">
            <a:normAutofit/>
          </a:bodyPr>
          <a:lstStyle/>
          <a:p>
            <a:pPr algn="ctr"/>
            <a:r>
              <a:rPr lang="en-US" sz="5400" b="1" kern="1200" dirty="0">
                <a:solidFill>
                  <a:srgbClr val="080808"/>
                </a:solidFill>
                <a:latin typeface="+mj-lt"/>
                <a:ea typeface="+mj-ea"/>
                <a:cs typeface="+mj-cs"/>
              </a:rPr>
              <a:t>Q&amp;A</a:t>
            </a:r>
          </a:p>
        </p:txBody>
      </p:sp>
      <p:sp>
        <p:nvSpPr>
          <p:cNvPr id="87" name="Rectangle 66">
            <a:extLst>
              <a:ext uri="{FF2B5EF4-FFF2-40B4-BE49-F238E27FC236}">
                <a16:creationId xmlns:a16="http://schemas.microsoft.com/office/drawing/2014/main" id="{EEF31B1A-1BB2-47DE-B18A-424413A9D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192310" y="1189367"/>
            <a:ext cx="1827638" cy="182763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8">
            <a:extLst>
              <a:ext uri="{FF2B5EF4-FFF2-40B4-BE49-F238E27FC236}">
                <a16:creationId xmlns:a16="http://schemas.microsoft.com/office/drawing/2014/main" id="{B9FDBB0E-6648-40FA-8EA9-F5E39D798C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47455" y="1361513"/>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70">
            <a:extLst>
              <a:ext uri="{FF2B5EF4-FFF2-40B4-BE49-F238E27FC236}">
                <a16:creationId xmlns:a16="http://schemas.microsoft.com/office/drawing/2014/main" id="{52329D9A-3D48-4B69-939D-2A480F14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250499" y="3345077"/>
            <a:ext cx="1316404" cy="1316404"/>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72">
            <a:extLst>
              <a:ext uri="{FF2B5EF4-FFF2-40B4-BE49-F238E27FC236}">
                <a16:creationId xmlns:a16="http://schemas.microsoft.com/office/drawing/2014/main" id="{2D5CC4CB-7B78-480A-A0AE-A8A35C08E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88353" y="4226109"/>
            <a:ext cx="586534" cy="586534"/>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74">
            <a:extLst>
              <a:ext uri="{FF2B5EF4-FFF2-40B4-BE49-F238E27FC236}">
                <a16:creationId xmlns:a16="http://schemas.microsoft.com/office/drawing/2014/main" id="{3D9E8922-1B3D-4020-A05C-C539C0C55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7010" y="4167722"/>
            <a:ext cx="1079965" cy="107996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2" name="Rectangle 76">
            <a:extLst>
              <a:ext uri="{FF2B5EF4-FFF2-40B4-BE49-F238E27FC236}">
                <a16:creationId xmlns:a16="http://schemas.microsoft.com/office/drawing/2014/main" id="{A8064EBB-920B-4259-AC3A-6F286FAF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694501" y="4095164"/>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3" name="Group 78">
            <a:extLst>
              <a:ext uri="{FF2B5EF4-FFF2-40B4-BE49-F238E27FC236}">
                <a16:creationId xmlns:a16="http://schemas.microsoft.com/office/drawing/2014/main" id="{71818994-AAC6-44DA-B357-6002F63CA8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2160" y="-992887"/>
            <a:ext cx="3997511" cy="7850887"/>
            <a:chOff x="8085870" y="-985323"/>
            <a:chExt cx="3997511" cy="7850887"/>
          </a:xfrm>
        </p:grpSpPr>
        <p:sp>
          <p:nvSpPr>
            <p:cNvPr id="80" name="Freeform: Shape 79">
              <a:extLst>
                <a:ext uri="{FF2B5EF4-FFF2-40B4-BE49-F238E27FC236}">
                  <a16:creationId xmlns:a16="http://schemas.microsoft.com/office/drawing/2014/main" id="{A7C11FE8-4063-4289-B23E-56DE1D043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951582" y="-621194"/>
              <a:ext cx="2495927" cy="1767670"/>
            </a:xfrm>
            <a:custGeom>
              <a:avLst/>
              <a:gdLst>
                <a:gd name="connsiteX0" fmla="*/ 0 w 2495927"/>
                <a:gd name="connsiteY0" fmla="*/ 1767670 h 1767670"/>
                <a:gd name="connsiteX1" fmla="*/ 1767670 w 2495927"/>
                <a:gd name="connsiteY1" fmla="*/ 0 h 1767670"/>
                <a:gd name="connsiteX2" fmla="*/ 2495927 w 2495927"/>
                <a:gd name="connsiteY2" fmla="*/ 728256 h 1767670"/>
                <a:gd name="connsiteX3" fmla="*/ 2495927 w 2495927"/>
                <a:gd name="connsiteY3" fmla="*/ 1767670 h 1767670"/>
              </a:gdLst>
              <a:ahLst/>
              <a:cxnLst>
                <a:cxn ang="0">
                  <a:pos x="connsiteX0" y="connsiteY0"/>
                </a:cxn>
                <a:cxn ang="0">
                  <a:pos x="connsiteX1" y="connsiteY1"/>
                </a:cxn>
                <a:cxn ang="0">
                  <a:pos x="connsiteX2" y="connsiteY2"/>
                </a:cxn>
                <a:cxn ang="0">
                  <a:pos x="connsiteX3" y="connsiteY3"/>
                </a:cxn>
              </a:cxnLst>
              <a:rect l="l" t="t" r="r" b="b"/>
              <a:pathLst>
                <a:path w="2495927" h="1767670">
                  <a:moveTo>
                    <a:pt x="0" y="1767670"/>
                  </a:moveTo>
                  <a:lnTo>
                    <a:pt x="1767670" y="0"/>
                  </a:lnTo>
                  <a:lnTo>
                    <a:pt x="2495927" y="728256"/>
                  </a:lnTo>
                  <a:lnTo>
                    <a:pt x="2495927" y="176767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80">
              <a:extLst>
                <a:ext uri="{FF2B5EF4-FFF2-40B4-BE49-F238E27FC236}">
                  <a16:creationId xmlns:a16="http://schemas.microsoft.com/office/drawing/2014/main" id="{A66E784F-CED4-455B-9760-51E0C72518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241090" y="5965012"/>
              <a:ext cx="696678" cy="6966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Rectangle 81">
              <a:extLst>
                <a:ext uri="{FF2B5EF4-FFF2-40B4-BE49-F238E27FC236}">
                  <a16:creationId xmlns:a16="http://schemas.microsoft.com/office/drawing/2014/main" id="{67BC543F-9829-44D9-B98C-C6ABDBD3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0136578" y="419910"/>
              <a:ext cx="1130961" cy="113096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Isosceles Triangle 82">
              <a:extLst>
                <a:ext uri="{FF2B5EF4-FFF2-40B4-BE49-F238E27FC236}">
                  <a16:creationId xmlns:a16="http://schemas.microsoft.com/office/drawing/2014/main" id="{FD9E86F1-3F60-4D1E-AEBE-23B5D3B53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85870" y="5837885"/>
              <a:ext cx="2055357" cy="102767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0307324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4901D75-90BD-4E17-AEB7-F572370297BF}"/>
              </a:ext>
            </a:extLst>
          </p:cNvPr>
          <p:cNvSpPr>
            <a:spLocks noGrp="1"/>
          </p:cNvSpPr>
          <p:nvPr>
            <p:ph type="title"/>
          </p:nvPr>
        </p:nvSpPr>
        <p:spPr>
          <a:xfrm>
            <a:off x="1371597" y="348865"/>
            <a:ext cx="10044023" cy="877729"/>
          </a:xfrm>
        </p:spPr>
        <p:txBody>
          <a:bodyPr anchor="ctr">
            <a:normAutofit/>
          </a:bodyPr>
          <a:lstStyle/>
          <a:p>
            <a:r>
              <a:rPr lang="en-US" sz="4000" b="1" u="sng" dirty="0">
                <a:solidFill>
                  <a:srgbClr val="FFFFFF"/>
                </a:solidFill>
              </a:rPr>
              <a:t>Who Are Transitioning Youth?</a:t>
            </a:r>
          </a:p>
        </p:txBody>
      </p:sp>
      <p:graphicFrame>
        <p:nvGraphicFramePr>
          <p:cNvPr id="32" name="Content Placeholder 2">
            <a:extLst>
              <a:ext uri="{FF2B5EF4-FFF2-40B4-BE49-F238E27FC236}">
                <a16:creationId xmlns:a16="http://schemas.microsoft.com/office/drawing/2014/main" id="{44E48D5A-DA90-225C-EC6F-39003BC3D3D8}"/>
              </a:ext>
            </a:extLst>
          </p:cNvPr>
          <p:cNvGraphicFramePr>
            <a:graphicFrameLocks noGrp="1"/>
          </p:cNvGraphicFramePr>
          <p:nvPr>
            <p:ph idx="1"/>
            <p:extLst>
              <p:ext uri="{D42A27DB-BD31-4B8C-83A1-F6EECF244321}">
                <p14:modId xmlns:p14="http://schemas.microsoft.com/office/powerpoint/2010/main" val="3981434523"/>
              </p:ext>
            </p:extLst>
          </p:nvPr>
        </p:nvGraphicFramePr>
        <p:xfrm>
          <a:off x="644056" y="1717965"/>
          <a:ext cx="10927829" cy="4791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099305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4D334-1CA8-3C33-94E9-F6A6FD25AEB5}"/>
              </a:ext>
            </a:extLst>
          </p:cNvPr>
          <p:cNvSpPr>
            <a:spLocks noGrp="1"/>
          </p:cNvSpPr>
          <p:nvPr>
            <p:ph type="title"/>
          </p:nvPr>
        </p:nvSpPr>
        <p:spPr>
          <a:xfrm>
            <a:off x="529336" y="294067"/>
            <a:ext cx="5418170" cy="1228783"/>
          </a:xfrm>
        </p:spPr>
        <p:txBody>
          <a:bodyPr/>
          <a:lstStyle/>
          <a:p>
            <a:r>
              <a:rPr lang="en-US" dirty="0"/>
              <a:t>Youth Demographics         </a:t>
            </a:r>
            <a:br>
              <a:rPr lang="en-US" dirty="0"/>
            </a:br>
            <a:r>
              <a:rPr lang="en-US" sz="2500" dirty="0"/>
              <a:t>(Point in Time 9/30/23)</a:t>
            </a:r>
          </a:p>
        </p:txBody>
      </p:sp>
      <p:graphicFrame>
        <p:nvGraphicFramePr>
          <p:cNvPr id="4" name="Chart 3">
            <a:extLst>
              <a:ext uri="{FF2B5EF4-FFF2-40B4-BE49-F238E27FC236}">
                <a16:creationId xmlns:a16="http://schemas.microsoft.com/office/drawing/2014/main" id="{0C0672A0-C584-F503-54DA-4EA980D5E122}"/>
              </a:ext>
            </a:extLst>
          </p:cNvPr>
          <p:cNvGraphicFramePr>
            <a:graphicFrameLocks/>
          </p:cNvGraphicFramePr>
          <p:nvPr/>
        </p:nvGraphicFramePr>
        <p:xfrm>
          <a:off x="529336" y="2071565"/>
          <a:ext cx="6126929" cy="35940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D6888682-EC7E-4829-52DF-03766D3F1E57}"/>
              </a:ext>
            </a:extLst>
          </p:cNvPr>
          <p:cNvGraphicFramePr>
            <a:graphicFrameLocks/>
          </p:cNvGraphicFramePr>
          <p:nvPr/>
        </p:nvGraphicFramePr>
        <p:xfrm>
          <a:off x="6707418" y="292024"/>
          <a:ext cx="5243279" cy="32336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2544ED66-4700-391B-0413-436AD5BBB2FF}"/>
              </a:ext>
            </a:extLst>
          </p:cNvPr>
          <p:cNvGraphicFramePr>
            <a:graphicFrameLocks/>
          </p:cNvGraphicFramePr>
          <p:nvPr/>
        </p:nvGraphicFramePr>
        <p:xfrm>
          <a:off x="6583680" y="3429000"/>
          <a:ext cx="5444921" cy="33094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4790607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5F4FD-B757-F790-909F-1E98B52CF6C2}"/>
              </a:ext>
            </a:extLst>
          </p:cNvPr>
          <p:cNvSpPr>
            <a:spLocks noGrp="1"/>
          </p:cNvSpPr>
          <p:nvPr>
            <p:ph type="title"/>
          </p:nvPr>
        </p:nvSpPr>
        <p:spPr>
          <a:xfrm>
            <a:off x="469085" y="197345"/>
            <a:ext cx="7621178" cy="778015"/>
          </a:xfrm>
        </p:spPr>
        <p:txBody>
          <a:bodyPr/>
          <a:lstStyle/>
          <a:p>
            <a:r>
              <a:rPr lang="en-US" dirty="0"/>
              <a:t>Permanency Plans </a:t>
            </a:r>
            <a:r>
              <a:rPr lang="en-US" sz="2500" dirty="0"/>
              <a:t>(Point in Time 9/30/23)</a:t>
            </a:r>
          </a:p>
        </p:txBody>
      </p:sp>
      <p:graphicFrame>
        <p:nvGraphicFramePr>
          <p:cNvPr id="3" name="Chart 2">
            <a:extLst>
              <a:ext uri="{FF2B5EF4-FFF2-40B4-BE49-F238E27FC236}">
                <a16:creationId xmlns:a16="http://schemas.microsoft.com/office/drawing/2014/main" id="{7906300F-EAC2-9280-096F-A2800BC2112F}"/>
              </a:ext>
            </a:extLst>
          </p:cNvPr>
          <p:cNvGraphicFramePr>
            <a:graphicFrameLocks/>
          </p:cNvGraphicFramePr>
          <p:nvPr/>
        </p:nvGraphicFramePr>
        <p:xfrm>
          <a:off x="6008914" y="2185853"/>
          <a:ext cx="5939246" cy="40981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F3ED916E-360A-247D-85A5-21946505C133}"/>
              </a:ext>
            </a:extLst>
          </p:cNvPr>
          <p:cNvGraphicFramePr>
            <a:graphicFrameLocks/>
          </p:cNvGraphicFramePr>
          <p:nvPr/>
        </p:nvGraphicFramePr>
        <p:xfrm>
          <a:off x="672504" y="2185853"/>
          <a:ext cx="5266508" cy="408431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3010B3AB-5677-4DA5-A376-823BC7316136}"/>
              </a:ext>
            </a:extLst>
          </p:cNvPr>
          <p:cNvSpPr txBox="1">
            <a:spLocks/>
          </p:cNvSpPr>
          <p:nvPr/>
        </p:nvSpPr>
        <p:spPr>
          <a:xfrm>
            <a:off x="1360364" y="1478358"/>
            <a:ext cx="3890788" cy="4833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t>OOH Youth Ages 16 - 21: Permanency Plans</a:t>
            </a:r>
          </a:p>
        </p:txBody>
      </p:sp>
      <p:sp>
        <p:nvSpPr>
          <p:cNvPr id="6" name="Title 1">
            <a:extLst>
              <a:ext uri="{FF2B5EF4-FFF2-40B4-BE49-F238E27FC236}">
                <a16:creationId xmlns:a16="http://schemas.microsoft.com/office/drawing/2014/main" id="{657960DA-7480-4E61-717E-1B8F3A813981}"/>
              </a:ext>
            </a:extLst>
          </p:cNvPr>
          <p:cNvSpPr txBox="1">
            <a:spLocks/>
          </p:cNvSpPr>
          <p:nvPr/>
        </p:nvSpPr>
        <p:spPr>
          <a:xfrm>
            <a:off x="6728690" y="1478357"/>
            <a:ext cx="4265267" cy="4833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dirty="0"/>
              <a:t>APPLA Permanency Plan by Age</a:t>
            </a:r>
          </a:p>
        </p:txBody>
      </p:sp>
    </p:spTree>
    <p:extLst>
      <p:ext uri="{BB962C8B-B14F-4D97-AF65-F5344CB8AC3E}">
        <p14:creationId xmlns:p14="http://schemas.microsoft.com/office/powerpoint/2010/main" val="275623994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E0E20-37D6-8700-52BC-F4D59AA74C76}"/>
              </a:ext>
            </a:extLst>
          </p:cNvPr>
          <p:cNvSpPr>
            <a:spLocks noGrp="1"/>
          </p:cNvSpPr>
          <p:nvPr>
            <p:ph type="title"/>
          </p:nvPr>
        </p:nvSpPr>
        <p:spPr>
          <a:xfrm>
            <a:off x="443917" y="172178"/>
            <a:ext cx="10515600" cy="1325563"/>
          </a:xfrm>
        </p:spPr>
        <p:txBody>
          <a:bodyPr/>
          <a:lstStyle/>
          <a:p>
            <a:r>
              <a:rPr lang="en-US" dirty="0"/>
              <a:t>Placement Types </a:t>
            </a:r>
            <a:r>
              <a:rPr lang="en-US" sz="2500" dirty="0"/>
              <a:t>(Point in Time 9/30/23)</a:t>
            </a:r>
          </a:p>
        </p:txBody>
      </p:sp>
      <p:graphicFrame>
        <p:nvGraphicFramePr>
          <p:cNvPr id="5" name="Chart 4">
            <a:extLst>
              <a:ext uri="{FF2B5EF4-FFF2-40B4-BE49-F238E27FC236}">
                <a16:creationId xmlns:a16="http://schemas.microsoft.com/office/drawing/2014/main" id="{7C01D3ED-645E-3C16-200F-C5268782512E}"/>
              </a:ext>
            </a:extLst>
          </p:cNvPr>
          <p:cNvGraphicFramePr>
            <a:graphicFrameLocks/>
          </p:cNvGraphicFramePr>
          <p:nvPr/>
        </p:nvGraphicFramePr>
        <p:xfrm>
          <a:off x="327171" y="1663337"/>
          <a:ext cx="5247794" cy="40059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6B16E9D5-19F1-F350-E281-916918C5AE5B}"/>
              </a:ext>
            </a:extLst>
          </p:cNvPr>
          <p:cNvGraphicFramePr>
            <a:graphicFrameLocks/>
          </p:cNvGraphicFramePr>
          <p:nvPr/>
        </p:nvGraphicFramePr>
        <p:xfrm>
          <a:off x="5853637" y="1663336"/>
          <a:ext cx="5597336" cy="40059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241725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5AFD03FF-E358-34E9-0DA0-648F2CAFF1C8}"/>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kern="1200" dirty="0">
                <a:solidFill>
                  <a:srgbClr val="FFFFFF"/>
                </a:solidFill>
                <a:latin typeface="+mj-lt"/>
                <a:ea typeface="+mj-ea"/>
                <a:cs typeface="+mj-cs"/>
              </a:rPr>
              <a:t>Exiting OOH Care</a:t>
            </a:r>
          </a:p>
        </p:txBody>
      </p:sp>
      <p:graphicFrame>
        <p:nvGraphicFramePr>
          <p:cNvPr id="5" name="Chart 4">
            <a:extLst>
              <a:ext uri="{FF2B5EF4-FFF2-40B4-BE49-F238E27FC236}">
                <a16:creationId xmlns:a16="http://schemas.microsoft.com/office/drawing/2014/main" id="{9DAB0599-E3E8-E110-8254-E1097FBBFA00}"/>
              </a:ext>
            </a:extLst>
          </p:cNvPr>
          <p:cNvGraphicFramePr>
            <a:graphicFrameLocks/>
          </p:cNvGraphicFramePr>
          <p:nvPr>
            <p:extLst>
              <p:ext uri="{D42A27DB-BD31-4B8C-83A1-F6EECF244321}">
                <p14:modId xmlns:p14="http://schemas.microsoft.com/office/powerpoint/2010/main" val="727647127"/>
              </p:ext>
            </p:extLst>
          </p:nvPr>
        </p:nvGraphicFramePr>
        <p:xfrm>
          <a:off x="4502428" y="467208"/>
          <a:ext cx="7225748" cy="5923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4115114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81AB95-9616-4487-A23E-C17A9E76B444}"/>
              </a:ext>
            </a:extLst>
          </p:cNvPr>
          <p:cNvSpPr>
            <a:spLocks noGrp="1"/>
          </p:cNvSpPr>
          <p:nvPr>
            <p:ph type="title"/>
          </p:nvPr>
        </p:nvSpPr>
        <p:spPr>
          <a:xfrm>
            <a:off x="826500" y="915988"/>
            <a:ext cx="4922520" cy="4771481"/>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3200" kern="1200" dirty="0">
                <a:solidFill>
                  <a:srgbClr val="FFFFFF"/>
                </a:solidFill>
                <a:latin typeface="+mj-lt"/>
                <a:ea typeface="+mj-ea"/>
                <a:cs typeface="+mj-cs"/>
              </a:rPr>
              <a:t>Transitioning Youth Services are guided by the </a:t>
            </a:r>
            <a:br>
              <a:rPr lang="en-US" sz="3200" kern="1200" dirty="0">
                <a:solidFill>
                  <a:srgbClr val="FFFFFF"/>
                </a:solidFill>
                <a:latin typeface="+mj-lt"/>
                <a:ea typeface="+mj-ea"/>
                <a:cs typeface="+mj-cs"/>
              </a:rPr>
            </a:br>
            <a:r>
              <a:rPr lang="en-US" sz="3200" kern="1200" dirty="0">
                <a:solidFill>
                  <a:srgbClr val="FFFFFF"/>
                </a:solidFill>
                <a:latin typeface="+mj-lt"/>
                <a:ea typeface="+mj-ea"/>
                <a:cs typeface="+mj-cs"/>
              </a:rPr>
              <a:t>“Ready by 21” manual, published by SSA</a:t>
            </a:r>
          </a:p>
        </p:txBody>
      </p:sp>
      <p:pic>
        <p:nvPicPr>
          <p:cNvPr id="5" name="Content Placeholder 4">
            <a:extLst>
              <a:ext uri="{FF2B5EF4-FFF2-40B4-BE49-F238E27FC236}">
                <a16:creationId xmlns:a16="http://schemas.microsoft.com/office/drawing/2014/main" id="{4000CF66-4B90-4493-AC25-85D764DC1F34}"/>
              </a:ext>
            </a:extLst>
          </p:cNvPr>
          <p:cNvPicPr>
            <a:picLocks noChangeAspect="1"/>
          </p:cNvPicPr>
          <p:nvPr/>
        </p:nvPicPr>
        <p:blipFill rotWithShape="1">
          <a:blip r:embed="rId3"/>
          <a:srcRect l="5262" t="4297" r="4680" b="1297"/>
          <a:stretch/>
        </p:blipFill>
        <p:spPr>
          <a:xfrm>
            <a:off x="6575520" y="735013"/>
            <a:ext cx="4144518" cy="5387974"/>
          </a:xfrm>
          <a:prstGeom prst="rect">
            <a:avLst/>
          </a:prstGeom>
        </p:spPr>
      </p:pic>
    </p:spTree>
    <p:extLst>
      <p:ext uri="{BB962C8B-B14F-4D97-AF65-F5344CB8AC3E}">
        <p14:creationId xmlns:p14="http://schemas.microsoft.com/office/powerpoint/2010/main" val="3881066107"/>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70396B-6385-41F4-9AF1-D72B45E7C8ED}"/>
              </a:ext>
            </a:extLst>
          </p:cNvPr>
          <p:cNvSpPr>
            <a:spLocks noGrp="1"/>
          </p:cNvSpPr>
          <p:nvPr>
            <p:ph type="title"/>
          </p:nvPr>
        </p:nvSpPr>
        <p:spPr>
          <a:xfrm>
            <a:off x="1548180" y="1063271"/>
            <a:ext cx="3469049" cy="4064628"/>
          </a:xfrm>
        </p:spPr>
        <p:txBody>
          <a:bodyPr>
            <a:normAutofit/>
          </a:bodyPr>
          <a:lstStyle/>
          <a:p>
            <a:r>
              <a:rPr lang="en-US" u="sng" dirty="0">
                <a:solidFill>
                  <a:srgbClr val="FFFFFF"/>
                </a:solidFill>
              </a:rPr>
              <a:t>Core Values</a:t>
            </a:r>
            <a:br>
              <a:rPr lang="en-US" dirty="0">
                <a:solidFill>
                  <a:srgbClr val="FFFFFF"/>
                </a:solidFill>
              </a:rPr>
            </a:br>
            <a:r>
              <a:rPr lang="en-US" dirty="0">
                <a:solidFill>
                  <a:srgbClr val="FFFFFF"/>
                </a:solidFill>
              </a:rPr>
              <a:t>as defined by the “Ready by 21” manual</a:t>
            </a:r>
          </a:p>
        </p:txBody>
      </p:sp>
      <p:sp>
        <p:nvSpPr>
          <p:cNvPr id="40" name="Freeform: Shape 39">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062916D-6EC0-4168-B7F0-5B1F828AA437}"/>
              </a:ext>
            </a:extLst>
          </p:cNvPr>
          <p:cNvSpPr>
            <a:spLocks noGrp="1"/>
          </p:cNvSpPr>
          <p:nvPr>
            <p:ph idx="1"/>
          </p:nvPr>
        </p:nvSpPr>
        <p:spPr>
          <a:xfrm>
            <a:off x="6105743" y="578188"/>
            <a:ext cx="5388607" cy="4889350"/>
          </a:xfrm>
        </p:spPr>
        <p:txBody>
          <a:bodyPr anchor="t">
            <a:noAutofit/>
          </a:bodyPr>
          <a:lstStyle/>
          <a:p>
            <a:pPr marL="0" indent="0" algn="just">
              <a:spcBef>
                <a:spcPts val="0"/>
              </a:spcBef>
              <a:spcAft>
                <a:spcPts val="600"/>
              </a:spcAft>
              <a:buNone/>
            </a:pPr>
            <a:r>
              <a:rPr lang="en-US" sz="1300" b="1" i="1" dirty="0"/>
              <a:t>Respect</a:t>
            </a:r>
          </a:p>
          <a:p>
            <a:pPr algn="just">
              <a:spcBef>
                <a:spcPts val="0"/>
              </a:spcBef>
              <a:spcAft>
                <a:spcPts val="600"/>
              </a:spcAft>
            </a:pPr>
            <a:r>
              <a:rPr lang="en-US" sz="1300" dirty="0"/>
              <a:t>Youth  and  staff  must  treat  each  other  with  respect.    Mutual  cooperation  is encouraged  to  ensure  that  youth  and  staff  are  able  to  work  together  in  a respectful,  courteous  manner  to  address  the  needs  and  goals  of  the  youth. </a:t>
            </a:r>
          </a:p>
          <a:p>
            <a:pPr marL="0" indent="0" algn="just">
              <a:spcBef>
                <a:spcPts val="0"/>
              </a:spcBef>
              <a:spcAft>
                <a:spcPts val="600"/>
              </a:spcAft>
              <a:buNone/>
            </a:pPr>
            <a:r>
              <a:rPr lang="en-US" sz="1300" b="1" i="1" dirty="0"/>
              <a:t>Value</a:t>
            </a:r>
          </a:p>
          <a:p>
            <a:pPr algn="just">
              <a:spcBef>
                <a:spcPts val="0"/>
              </a:spcBef>
              <a:spcAft>
                <a:spcPts val="600"/>
              </a:spcAft>
            </a:pPr>
            <a:r>
              <a:rPr lang="en-US" sz="1300" dirty="0"/>
              <a:t>Youth  voice  and  perspective  are  important.    All  efforts  and  accomplishments are  celebrated.    The  thoughts  and  ideas  of  youth  help  facilitate  improved services  and  resources  to  meet  individual  needs  and  goals. </a:t>
            </a:r>
          </a:p>
          <a:p>
            <a:pPr marL="0" indent="0" algn="just">
              <a:spcBef>
                <a:spcPts val="0"/>
              </a:spcBef>
              <a:spcAft>
                <a:spcPts val="600"/>
              </a:spcAft>
              <a:buNone/>
            </a:pPr>
            <a:r>
              <a:rPr lang="en-US" sz="1300" b="1" i="1" dirty="0"/>
              <a:t>Inclusion</a:t>
            </a:r>
          </a:p>
          <a:p>
            <a:pPr algn="just">
              <a:spcBef>
                <a:spcPts val="0"/>
              </a:spcBef>
              <a:spcAft>
                <a:spcPts val="600"/>
              </a:spcAft>
            </a:pPr>
            <a:r>
              <a:rPr lang="en-US" sz="1300" dirty="0"/>
              <a:t>Youth  have  a  right  to  be  included  in  all  decisions  about  their  future.   Youth participation  is  encouraged  in  all  planning  and  decision-making  processes deemed  developmentally  appropriate. </a:t>
            </a:r>
          </a:p>
          <a:p>
            <a:pPr marL="0" indent="0" algn="just">
              <a:spcBef>
                <a:spcPts val="0"/>
              </a:spcBef>
              <a:spcAft>
                <a:spcPts val="600"/>
              </a:spcAft>
              <a:buNone/>
            </a:pPr>
            <a:r>
              <a:rPr lang="en-US" sz="1300" b="1" i="1" dirty="0"/>
              <a:t>Advocacy </a:t>
            </a:r>
          </a:p>
          <a:p>
            <a:pPr algn="just">
              <a:spcBef>
                <a:spcPts val="0"/>
              </a:spcBef>
              <a:spcAft>
                <a:spcPts val="600"/>
              </a:spcAft>
            </a:pPr>
            <a:r>
              <a:rPr lang="en-US" sz="1300" dirty="0"/>
              <a:t>Youth  will  develop  the  skills,  through  education  and  opportunities,  to  give voice  to  their  opinions,  advocate  for  themselves,  and  become  leaders  in  their communities. </a:t>
            </a:r>
          </a:p>
          <a:p>
            <a:pPr marL="0" indent="0" algn="just">
              <a:spcBef>
                <a:spcPts val="0"/>
              </a:spcBef>
              <a:spcAft>
                <a:spcPts val="600"/>
              </a:spcAft>
              <a:buNone/>
            </a:pPr>
            <a:r>
              <a:rPr lang="en-US" sz="1300" b="1" i="1" dirty="0"/>
              <a:t>Empowerment</a:t>
            </a:r>
          </a:p>
          <a:p>
            <a:pPr algn="just">
              <a:spcBef>
                <a:spcPts val="0"/>
              </a:spcBef>
              <a:spcAft>
                <a:spcPts val="600"/>
              </a:spcAft>
            </a:pPr>
            <a:r>
              <a:rPr lang="en-US" sz="1300" dirty="0"/>
              <a:t>Youth matter in Maryland. Their roles as experts in their lives is understood and valued. By keeping youth informed, building on their strengths, and providing the space and responsibility to make their own decisions, youth are encouraged to reach their full potential</a:t>
            </a:r>
          </a:p>
          <a:p>
            <a:pPr marL="0" indent="0" algn="just">
              <a:spcBef>
                <a:spcPts val="0"/>
              </a:spcBef>
              <a:spcAft>
                <a:spcPts val="600"/>
              </a:spcAft>
              <a:buNone/>
            </a:pPr>
            <a:r>
              <a:rPr lang="en-US" sz="1300" b="1" i="1" dirty="0"/>
              <a:t>Support</a:t>
            </a:r>
          </a:p>
          <a:p>
            <a:pPr algn="just">
              <a:spcBef>
                <a:spcPts val="0"/>
              </a:spcBef>
              <a:spcAft>
                <a:spcPts val="600"/>
              </a:spcAft>
            </a:pPr>
            <a:r>
              <a:rPr lang="en-US" sz="1300" dirty="0"/>
              <a:t>Youth are assisted in creating a network of support, made up of caring individuals who will provide lifelong connections. </a:t>
            </a:r>
          </a:p>
          <a:p>
            <a:pPr marL="0" indent="0" algn="just">
              <a:spcBef>
                <a:spcPts val="0"/>
              </a:spcBef>
              <a:spcAft>
                <a:spcPts val="600"/>
              </a:spcAft>
              <a:buNone/>
            </a:pPr>
            <a:endParaRPr lang="en-US" sz="1300" dirty="0"/>
          </a:p>
        </p:txBody>
      </p:sp>
      <p:sp>
        <p:nvSpPr>
          <p:cNvPr id="46" name="Freeform: Shape 45">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0766862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theme/theme1.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2B0D3B22A265F44BA61AD079B827F25" ma:contentTypeVersion="7" ma:contentTypeDescription="Create a new document." ma:contentTypeScope="" ma:versionID="cb468888f8e619f16715ce253998211d">
  <xsd:schema xmlns:xsd="http://www.w3.org/2001/XMLSchema" xmlns:xs="http://www.w3.org/2001/XMLSchema" xmlns:p="http://schemas.microsoft.com/office/2006/metadata/properties" xmlns:ns3="468ceab3-5d9c-404b-b45f-3d1b5dbf9920" xmlns:ns4="e040ea83-5dfa-47c5-8e37-0b5b69e10bb6" targetNamespace="http://schemas.microsoft.com/office/2006/metadata/properties" ma:root="true" ma:fieldsID="00b230b65d9454de103f14bfe905319c" ns3:_="" ns4:_="">
    <xsd:import namespace="468ceab3-5d9c-404b-b45f-3d1b5dbf9920"/>
    <xsd:import namespace="e040ea83-5dfa-47c5-8e37-0b5b69e10bb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8ceab3-5d9c-404b-b45f-3d1b5dbf992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040ea83-5dfa-47c5-8e37-0b5b69e10bb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4AB302-D0CB-43F2-8807-67841A389F81}">
  <ds:schemaRefs>
    <ds:schemaRef ds:uri="468ceab3-5d9c-404b-b45f-3d1b5dbf9920"/>
    <ds:schemaRef ds:uri="e040ea83-5dfa-47c5-8e37-0b5b69e10bb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793C090-E17E-4407-B246-EA68A2BC55DD}">
  <ds:schemaRefs>
    <ds:schemaRef ds:uri="468ceab3-5d9c-404b-b45f-3d1b5dbf9920"/>
    <ds:schemaRef ds:uri="e040ea83-5dfa-47c5-8e37-0b5b69e10b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8AF8B47-B817-4C77-BE6E-81C2A6567B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2380</TotalTime>
  <Words>1496</Words>
  <Application>Microsoft Office PowerPoint</Application>
  <PresentationFormat>Widescreen</PresentationFormat>
  <Paragraphs>174</Paragraphs>
  <Slides>26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Gill Sans MT</vt:lpstr>
      <vt:lpstr>Script MT Bold</vt:lpstr>
      <vt:lpstr>Office Theme</vt:lpstr>
      <vt:lpstr> Engaging Transitioning Youth</vt:lpstr>
      <vt:lpstr>Today’s Agenda</vt:lpstr>
      <vt:lpstr>Who Are Transitioning Youth?</vt:lpstr>
      <vt:lpstr>Youth Demographics          (Point in Time 9/30/23)</vt:lpstr>
      <vt:lpstr>Permanency Plans (Point in Time 9/30/23)</vt:lpstr>
      <vt:lpstr>Placement Types (Point in Time 9/30/23)</vt:lpstr>
      <vt:lpstr>Exiting OOH Care</vt:lpstr>
      <vt:lpstr>Transitioning Youth Services are guided by the  “Ready by 21” manual, published by SSA</vt:lpstr>
      <vt:lpstr>Core Values as defined by the “Ready by 21” manual</vt:lpstr>
      <vt:lpstr>“Ready by 21” Benchmarks</vt:lpstr>
      <vt:lpstr>PowerPoint Presentation</vt:lpstr>
      <vt:lpstr>PowerPoint Presentation</vt:lpstr>
      <vt:lpstr>Employment  </vt:lpstr>
      <vt:lpstr>PowerPoint Presentation</vt:lpstr>
      <vt:lpstr>Well-Being &amp; Civic Engagement</vt:lpstr>
      <vt:lpstr>PowerPoint Presentation</vt:lpstr>
      <vt:lpstr>Permanent &amp; Supportive Connections</vt:lpstr>
      <vt:lpstr>PowerPoint Presentation</vt:lpstr>
      <vt:lpstr>Financial Empowerment</vt:lpstr>
      <vt:lpstr>PowerPoint Presentation</vt:lpstr>
      <vt:lpstr>PowerPoint Presentation</vt:lpstr>
      <vt:lpstr>Additional Resources Available to Youth</vt:lpstr>
      <vt:lpstr>Additional Resources Available to Youth</vt:lpstr>
      <vt:lpstr>Challenges That Arise When Youth Age Out of Care</vt:lpstr>
      <vt:lpstr>PowerPoint Presentation</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Transitioning Youth</dc:title>
  <dc:creator>Carson, Patricia</dc:creator>
  <cp:lastModifiedBy>Carson, Patricia</cp:lastModifiedBy>
  <cp:revision>54</cp:revision>
  <dcterms:created xsi:type="dcterms:W3CDTF">2021-11-19T15:54:50Z</dcterms:created>
  <dcterms:modified xsi:type="dcterms:W3CDTF">2023-10-05T19:02:03Z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0x01010032B0D3B22A265F44BA61AD079B827F25</vt:lpwstr>
  </property>
</Properties>
</file>