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a:t>Although the AFSC’s Baby Boutique is being nominated I felt it was first  important to give some background regarding the AFSC</a:t>
            </a: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172336957_0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ga172336957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a:p>
        </p:txBody>
      </p:sp>
      <p:sp>
        <p:nvSpPr>
          <p:cNvPr id="95" name="Google Shape;95;ga172336957_0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457200" algn="l" rtl="0">
              <a:spcBef>
                <a:spcPts val="650"/>
              </a:spcBef>
              <a:spcAft>
                <a:spcPts val="0"/>
              </a:spcAft>
              <a:buClr>
                <a:schemeClr val="dk1"/>
              </a:buClr>
              <a:buSzPts val="1100"/>
              <a:buFont typeface="Arial"/>
              <a:buNone/>
            </a:pPr>
            <a:r>
              <a:rPr lang="en-US">
                <a:latin typeface="Times New Roman"/>
                <a:ea typeface="Times New Roman"/>
                <a:cs typeface="Times New Roman"/>
                <a:sym typeface="Times New Roman"/>
              </a:rPr>
              <a:t>-Self Sufficiency Programming:  English as a second language, Teen Parenting Alternative High School Program and GED, job readiness and career development curriculum to aid participants in planning, securing and maintaining employment. </a:t>
            </a:r>
            <a:endParaRPr>
              <a:latin typeface="Times New Roman"/>
              <a:ea typeface="Times New Roman"/>
              <a:cs typeface="Times New Roman"/>
              <a:sym typeface="Times New Roman"/>
            </a:endParaRPr>
          </a:p>
          <a:p>
            <a:pPr marL="0" lvl="0" indent="457200" algn="l" rtl="0">
              <a:spcBef>
                <a:spcPts val="650"/>
              </a:spcBef>
              <a:spcAft>
                <a:spcPts val="0"/>
              </a:spcAft>
              <a:buClr>
                <a:schemeClr val="dk1"/>
              </a:buClr>
              <a:buSzPts val="1100"/>
              <a:buFont typeface="Arial"/>
              <a:buNone/>
            </a:pPr>
            <a:r>
              <a:rPr lang="en-US">
                <a:latin typeface="Times New Roman"/>
                <a:ea typeface="Times New Roman"/>
                <a:cs typeface="Times New Roman"/>
                <a:sym typeface="Times New Roman"/>
              </a:rPr>
              <a:t>-Parent Education Services to enhance parenting skills for mothers and fathers including: formal parent education classes, parenting enhancement activities, informal interactions, role modeling and peer education. </a:t>
            </a:r>
            <a:endParaRPr>
              <a:latin typeface="Times New Roman"/>
              <a:ea typeface="Times New Roman"/>
              <a:cs typeface="Times New Roman"/>
              <a:sym typeface="Times New Roman"/>
            </a:endParaRPr>
          </a:p>
          <a:p>
            <a:pPr marL="0" lvl="0" indent="457200" algn="l" rtl="0">
              <a:spcBef>
                <a:spcPts val="650"/>
              </a:spcBef>
              <a:spcAft>
                <a:spcPts val="0"/>
              </a:spcAft>
              <a:buClr>
                <a:schemeClr val="dk1"/>
              </a:buClr>
              <a:buSzPts val="1100"/>
              <a:buFont typeface="Arial"/>
              <a:buNone/>
            </a:pPr>
            <a:r>
              <a:rPr lang="en-US">
                <a:latin typeface="Times New Roman"/>
                <a:ea typeface="Times New Roman"/>
                <a:cs typeface="Times New Roman"/>
                <a:sym typeface="Times New Roman"/>
              </a:rPr>
              <a:t>-Infant/Toddler Program- providing young children with a state of the art early learning center with developmentally appropriate and individualized programming to maximize child development.  The Center promotes children’s healthy development through activities with parents and children to lay the foundation for success in future settings.  </a:t>
            </a:r>
            <a:endParaRPr>
              <a:latin typeface="Times New Roman"/>
              <a:ea typeface="Times New Roman"/>
              <a:cs typeface="Times New Roman"/>
              <a:sym typeface="Times New Roman"/>
            </a:endParaRPr>
          </a:p>
          <a:p>
            <a:pPr marL="0" lvl="0" indent="457200" algn="l" rtl="0">
              <a:spcBef>
                <a:spcPts val="650"/>
              </a:spcBef>
              <a:spcAft>
                <a:spcPts val="0"/>
              </a:spcAft>
              <a:buClr>
                <a:schemeClr val="dk1"/>
              </a:buClr>
              <a:buSzPts val="1100"/>
              <a:buFont typeface="Arial"/>
              <a:buNone/>
            </a:pPr>
            <a:r>
              <a:rPr lang="en-US">
                <a:latin typeface="Times New Roman"/>
                <a:ea typeface="Times New Roman"/>
                <a:cs typeface="Times New Roman"/>
                <a:sym typeface="Times New Roman"/>
              </a:rPr>
              <a:t>-Service Coordination and linkages to support parents to identify strengths, set goals and choose steps that will affect positive change for their families. </a:t>
            </a:r>
            <a:endParaRPr>
              <a:latin typeface="Times New Roman"/>
              <a:ea typeface="Times New Roman"/>
              <a:cs typeface="Times New Roman"/>
              <a:sym typeface="Times New Roman"/>
            </a:endParaRPr>
          </a:p>
          <a:p>
            <a:pPr marL="0" lvl="0" indent="457200" algn="l" rtl="0">
              <a:spcBef>
                <a:spcPts val="650"/>
              </a:spcBef>
              <a:spcAft>
                <a:spcPts val="0"/>
              </a:spcAft>
              <a:buClr>
                <a:schemeClr val="dk1"/>
              </a:buClr>
              <a:buSzPts val="1100"/>
              <a:buFont typeface="Arial"/>
              <a:buNone/>
            </a:pPr>
            <a:r>
              <a:rPr lang="en-US">
                <a:latin typeface="Times New Roman"/>
                <a:ea typeface="Times New Roman"/>
                <a:cs typeface="Times New Roman"/>
                <a:sym typeface="Times New Roman"/>
              </a:rPr>
              <a:t>-Health Education including prenatal health care, substance abuse, nutrition and other related health education and screening services.  Family planning counseling assists participants in making informed and responsible choices related to their family’s general and reproductive health care. </a:t>
            </a:r>
            <a:endParaRPr>
              <a:latin typeface="Times New Roman"/>
              <a:ea typeface="Times New Roman"/>
              <a:cs typeface="Times New Roman"/>
              <a:sym typeface="Times New Roman"/>
            </a:endParaRPr>
          </a:p>
          <a:p>
            <a:pPr marL="0" lvl="0" indent="457200" algn="l" rtl="0">
              <a:spcBef>
                <a:spcPts val="650"/>
              </a:spcBef>
              <a:spcAft>
                <a:spcPts val="0"/>
              </a:spcAft>
              <a:buClr>
                <a:schemeClr val="dk1"/>
              </a:buClr>
              <a:buSzPts val="1100"/>
              <a:buFont typeface="Arial"/>
              <a:buNone/>
            </a:pPr>
            <a:endParaRPr>
              <a:latin typeface="Times New Roman"/>
              <a:ea typeface="Times New Roman"/>
              <a:cs typeface="Times New Roman"/>
              <a:sym typeface="Times New Roman"/>
            </a:endParaRPr>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20" name="Google Shape;12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a17233695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ga17233695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ga172336957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172336957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a172336957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a172336957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xfrm>
            <a:off x="457200" y="1219200"/>
            <a:ext cx="8229600" cy="2383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a:t>Annapolis Family Support Center</a:t>
            </a:r>
            <a:endParaRPr b="1"/>
          </a:p>
          <a:p>
            <a:pPr marL="0" lvl="0" indent="0" algn="ctr" rtl="0">
              <a:spcBef>
                <a:spcPts val="0"/>
              </a:spcBef>
              <a:spcAft>
                <a:spcPts val="0"/>
              </a:spcAft>
              <a:buClr>
                <a:schemeClr val="dk1"/>
              </a:buClr>
              <a:buSzPts val="4400"/>
              <a:buFont typeface="Calibri"/>
              <a:buNone/>
            </a:pPr>
            <a:r>
              <a:rPr lang="en-US" b="1"/>
              <a:t>Baby Boutique</a:t>
            </a:r>
            <a:endParaRPr b="1"/>
          </a:p>
        </p:txBody>
      </p:sp>
      <p:sp>
        <p:nvSpPr>
          <p:cNvPr id="90" name="Google Shape;90;p13"/>
          <p:cNvSpPr txBox="1">
            <a:spLocks noGrp="1"/>
          </p:cNvSpPr>
          <p:nvPr>
            <p:ph type="body" idx="1"/>
          </p:nvPr>
        </p:nvSpPr>
        <p:spPr>
          <a:xfrm>
            <a:off x="457200" y="3205375"/>
            <a:ext cx="8465700" cy="3112500"/>
          </a:xfrm>
          <a:prstGeom prst="rect">
            <a:avLst/>
          </a:prstGeom>
          <a:noFill/>
          <a:ln>
            <a:noFill/>
          </a:ln>
        </p:spPr>
        <p:txBody>
          <a:bodyPr spcFirstLastPara="1" wrap="square" lIns="91425" tIns="45700" rIns="91425" bIns="45700" anchor="t" anchorCtr="0">
            <a:noAutofit/>
          </a:bodyPr>
          <a:lstStyle/>
          <a:p>
            <a:pPr marL="342900" lvl="0" indent="-342900" algn="l" rtl="0">
              <a:lnSpc>
                <a:spcPct val="110000"/>
              </a:lnSpc>
              <a:spcBef>
                <a:spcPts val="0"/>
              </a:spcBef>
              <a:spcAft>
                <a:spcPts val="0"/>
              </a:spcAft>
              <a:buClr>
                <a:schemeClr val="dk1"/>
              </a:buClr>
              <a:buSzPts val="3200"/>
              <a:buNone/>
            </a:pPr>
            <a:r>
              <a:rPr lang="en-US">
                <a:latin typeface="Georgia"/>
                <a:ea typeface="Georgia"/>
                <a:cs typeface="Georgia"/>
                <a:sym typeface="Georgia"/>
              </a:rPr>
              <a:t> </a:t>
            </a:r>
            <a:r>
              <a:rPr lang="en-US" sz="2500" b="1"/>
              <a:t>A new and creative approach to increase rates of attendance and engagement in the midst of a pandemic and beyond at the Annapolis Family Support Center. </a:t>
            </a:r>
            <a:endParaRPr sz="2500" b="1"/>
          </a:p>
          <a:p>
            <a:pPr marL="342900" lvl="0" indent="-342900" algn="l" rtl="0">
              <a:lnSpc>
                <a:spcPct val="110000"/>
              </a:lnSpc>
              <a:spcBef>
                <a:spcPts val="0"/>
              </a:spcBef>
              <a:spcAft>
                <a:spcPts val="0"/>
              </a:spcAft>
              <a:buClr>
                <a:schemeClr val="dk1"/>
              </a:buClr>
              <a:buSzPts val="3200"/>
              <a:buNone/>
            </a:pPr>
            <a:endParaRPr sz="2500" b="1"/>
          </a:p>
          <a:p>
            <a:pPr marL="342900" lvl="0" indent="-342900" algn="l" rtl="0">
              <a:lnSpc>
                <a:spcPct val="110000"/>
              </a:lnSpc>
              <a:spcBef>
                <a:spcPts val="0"/>
              </a:spcBef>
              <a:spcAft>
                <a:spcPts val="0"/>
              </a:spcAft>
              <a:buClr>
                <a:schemeClr val="dk1"/>
              </a:buClr>
              <a:buSzPts val="3200"/>
              <a:buNone/>
            </a:pPr>
            <a:r>
              <a:rPr lang="en-US" sz="2500" b="1"/>
              <a:t>First some information regarding the  Center and its services will be provided to better understand the purpose of the Baby Boutique. </a:t>
            </a:r>
            <a:endParaRPr sz="2500" b="1"/>
          </a:p>
        </p:txBody>
      </p:sp>
      <p:pic>
        <p:nvPicPr>
          <p:cNvPr id="91" name="Google Shape;91;p13"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22"/>
          <p:cNvSpPr txBox="1">
            <a:spLocks noGrp="1"/>
          </p:cNvSpPr>
          <p:nvPr>
            <p:ph type="ctrTitle"/>
          </p:nvPr>
        </p:nvSpPr>
        <p:spPr>
          <a:xfrm>
            <a:off x="420450" y="1035975"/>
            <a:ext cx="7772400" cy="606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4000" b="1"/>
              <a:t>Participant Perspective</a:t>
            </a:r>
            <a:endParaRPr sz="4000" b="1"/>
          </a:p>
        </p:txBody>
      </p:sp>
      <p:sp>
        <p:nvSpPr>
          <p:cNvPr id="164" name="Google Shape;164;p22"/>
          <p:cNvSpPr txBox="1">
            <a:spLocks noGrp="1"/>
          </p:cNvSpPr>
          <p:nvPr>
            <p:ph type="subTitle" idx="1"/>
          </p:nvPr>
        </p:nvSpPr>
        <p:spPr>
          <a:xfrm>
            <a:off x="337450" y="1827450"/>
            <a:ext cx="6051000" cy="41148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rgbClr val="888888"/>
              </a:buClr>
              <a:buSzPts val="2480"/>
              <a:buNone/>
            </a:pPr>
            <a:r>
              <a:rPr lang="en-US" sz="2480">
                <a:solidFill>
                  <a:srgbClr val="000000"/>
                </a:solidFill>
              </a:rPr>
              <a:t>“</a:t>
            </a:r>
            <a:r>
              <a:rPr lang="en-US" sz="2480" b="1">
                <a:solidFill>
                  <a:srgbClr val="000000"/>
                </a:solidFill>
              </a:rPr>
              <a:t>They (staff) always ask what we need and let us know they are here to help us. I learn many new things everyday! My daughter and I </a:t>
            </a:r>
            <a:r>
              <a:rPr lang="en-US" sz="2480" b="1">
                <a:solidFill>
                  <a:schemeClr val="dk1"/>
                </a:solidFill>
              </a:rPr>
              <a:t>learn to communicate with each other, have fun together</a:t>
            </a:r>
            <a:r>
              <a:rPr lang="en-US" sz="2480" b="1">
                <a:solidFill>
                  <a:srgbClr val="000000"/>
                </a:solidFill>
              </a:rPr>
              <a:t> and I really enjoy being in the program.</a:t>
            </a:r>
            <a:r>
              <a:rPr lang="en-US" sz="2480">
                <a:solidFill>
                  <a:srgbClr val="000000"/>
                </a:solidFill>
              </a:rPr>
              <a:t>” </a:t>
            </a:r>
            <a:endParaRPr sz="2480">
              <a:solidFill>
                <a:srgbClr val="000000"/>
              </a:solidFill>
            </a:endParaRPr>
          </a:p>
          <a:p>
            <a:pPr marL="0" lvl="0" indent="0" algn="ctr" rtl="0">
              <a:lnSpc>
                <a:spcPct val="80000"/>
              </a:lnSpc>
              <a:spcBef>
                <a:spcPts val="1000"/>
              </a:spcBef>
              <a:spcAft>
                <a:spcPts val="0"/>
              </a:spcAft>
              <a:buClr>
                <a:srgbClr val="888888"/>
              </a:buClr>
              <a:buSzPts val="2480"/>
              <a:buNone/>
            </a:pPr>
            <a:r>
              <a:rPr lang="en-US" sz="2480" i="1">
                <a:solidFill>
                  <a:srgbClr val="000000"/>
                </a:solidFill>
              </a:rPr>
              <a:t>- Lleryln, TPAP program participant </a:t>
            </a:r>
            <a:endParaRPr sz="2480" i="1">
              <a:solidFill>
                <a:srgbClr val="000000"/>
              </a:solidFill>
            </a:endParaRPr>
          </a:p>
          <a:p>
            <a:pPr marL="0" lvl="0" indent="0" algn="ctr" rtl="0">
              <a:lnSpc>
                <a:spcPct val="80000"/>
              </a:lnSpc>
              <a:spcBef>
                <a:spcPts val="496"/>
              </a:spcBef>
              <a:spcAft>
                <a:spcPts val="0"/>
              </a:spcAft>
              <a:buClr>
                <a:srgbClr val="888888"/>
              </a:buClr>
              <a:buSzPts val="2480"/>
              <a:buNone/>
            </a:pPr>
            <a:endParaRPr sz="2480">
              <a:solidFill>
                <a:srgbClr val="000000"/>
              </a:solidFill>
            </a:endParaRPr>
          </a:p>
          <a:p>
            <a:pPr marL="0" lvl="0" indent="0" algn="ctr" rtl="0">
              <a:lnSpc>
                <a:spcPct val="80000"/>
              </a:lnSpc>
              <a:spcBef>
                <a:spcPts val="496"/>
              </a:spcBef>
              <a:spcAft>
                <a:spcPts val="0"/>
              </a:spcAft>
              <a:buClr>
                <a:srgbClr val="888888"/>
              </a:buClr>
              <a:buSzPts val="2480"/>
              <a:buNone/>
            </a:pPr>
            <a:r>
              <a:rPr lang="en-US" sz="2480">
                <a:solidFill>
                  <a:srgbClr val="000000"/>
                </a:solidFill>
              </a:rPr>
              <a:t>“</a:t>
            </a:r>
            <a:r>
              <a:rPr lang="en-US" sz="2480" b="1">
                <a:solidFill>
                  <a:srgbClr val="000000"/>
                </a:solidFill>
              </a:rPr>
              <a:t>The Family Support Center doesn’t just teach and show us how to treat our kids; they also show us how to have fun with them.</a:t>
            </a:r>
            <a:r>
              <a:rPr lang="en-US" sz="2480">
                <a:solidFill>
                  <a:srgbClr val="000000"/>
                </a:solidFill>
              </a:rPr>
              <a:t>” </a:t>
            </a:r>
            <a:endParaRPr sz="2480">
              <a:solidFill>
                <a:srgbClr val="000000"/>
              </a:solidFill>
            </a:endParaRPr>
          </a:p>
          <a:p>
            <a:pPr marL="0" lvl="0" indent="0" algn="ctr" rtl="0">
              <a:lnSpc>
                <a:spcPct val="80000"/>
              </a:lnSpc>
              <a:spcBef>
                <a:spcPts val="1000"/>
              </a:spcBef>
              <a:spcAft>
                <a:spcPts val="0"/>
              </a:spcAft>
              <a:buClr>
                <a:srgbClr val="888888"/>
              </a:buClr>
              <a:buSzPts val="2480"/>
              <a:buNone/>
            </a:pPr>
            <a:r>
              <a:rPr lang="en-US" sz="2480" i="1">
                <a:solidFill>
                  <a:srgbClr val="000000"/>
                </a:solidFill>
              </a:rPr>
              <a:t>- Markell, TPAP program participant</a:t>
            </a:r>
            <a:endParaRPr i="1">
              <a:solidFill>
                <a:srgbClr val="000000"/>
              </a:solidFill>
            </a:endParaRPr>
          </a:p>
          <a:p>
            <a:pPr marL="0" lvl="0" indent="0" algn="ctr" rtl="0">
              <a:lnSpc>
                <a:spcPct val="80000"/>
              </a:lnSpc>
              <a:spcBef>
                <a:spcPts val="496"/>
              </a:spcBef>
              <a:spcAft>
                <a:spcPts val="0"/>
              </a:spcAft>
              <a:buClr>
                <a:srgbClr val="888888"/>
              </a:buClr>
              <a:buSzPts val="2480"/>
              <a:buNone/>
            </a:pPr>
            <a:endParaRPr sz="2480">
              <a:solidFill>
                <a:srgbClr val="000000"/>
              </a:solidFill>
            </a:endParaRPr>
          </a:p>
        </p:txBody>
      </p:sp>
      <p:pic>
        <p:nvPicPr>
          <p:cNvPr id="165" name="Google Shape;165;p22"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pic>
        <p:nvPicPr>
          <p:cNvPr id="166" name="Google Shape;166;p22"/>
          <p:cNvPicPr preferRelativeResize="0"/>
          <p:nvPr/>
        </p:nvPicPr>
        <p:blipFill rotWithShape="1">
          <a:blip r:embed="rId5">
            <a:alphaModFix/>
          </a:blip>
          <a:srcRect l="18770" r="17102"/>
          <a:stretch/>
        </p:blipFill>
        <p:spPr>
          <a:xfrm>
            <a:off x="6531450" y="1661525"/>
            <a:ext cx="2297925" cy="47678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0"/>
        <p:cNvGrpSpPr/>
        <p:nvPr/>
      </p:nvGrpSpPr>
      <p:grpSpPr>
        <a:xfrm>
          <a:off x="0" y="0"/>
          <a:ext cx="0" cy="0"/>
          <a:chOff x="0" y="0"/>
          <a:chExt cx="0" cy="0"/>
        </a:xfrm>
      </p:grpSpPr>
      <p:sp>
        <p:nvSpPr>
          <p:cNvPr id="171" name="Google Shape;171;p23"/>
          <p:cNvSpPr txBox="1">
            <a:spLocks noGrp="1"/>
          </p:cNvSpPr>
          <p:nvPr>
            <p:ph type="ctrTitle"/>
          </p:nvPr>
        </p:nvSpPr>
        <p:spPr>
          <a:xfrm>
            <a:off x="196650" y="1181100"/>
            <a:ext cx="8750700" cy="774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3659"/>
              <a:t>Special Thanks to Our Community Partners</a:t>
            </a:r>
            <a:endParaRPr sz="3659"/>
          </a:p>
        </p:txBody>
      </p:sp>
      <p:sp>
        <p:nvSpPr>
          <p:cNvPr id="172" name="Google Shape;172;p23"/>
          <p:cNvSpPr txBox="1">
            <a:spLocks noGrp="1"/>
          </p:cNvSpPr>
          <p:nvPr>
            <p:ph type="subTitle" idx="1"/>
          </p:nvPr>
        </p:nvSpPr>
        <p:spPr>
          <a:xfrm>
            <a:off x="565350" y="2286000"/>
            <a:ext cx="7893000" cy="3613200"/>
          </a:xfrm>
          <a:prstGeom prst="rect">
            <a:avLst/>
          </a:prstGeom>
          <a:noFill/>
          <a:ln>
            <a:noFill/>
          </a:ln>
        </p:spPr>
        <p:txBody>
          <a:bodyPr spcFirstLastPara="1" wrap="square" lIns="91425" tIns="45700" rIns="91425" bIns="45700" anchor="t" anchorCtr="0">
            <a:noAutofit/>
          </a:bodyPr>
          <a:lstStyle/>
          <a:p>
            <a:pPr marL="457200" lvl="0" indent="-355600" algn="ctr" rtl="0">
              <a:spcBef>
                <a:spcPts val="0"/>
              </a:spcBef>
              <a:spcAft>
                <a:spcPts val="0"/>
              </a:spcAft>
              <a:buClr>
                <a:srgbClr val="000000"/>
              </a:buClr>
              <a:buSzPts val="2000"/>
              <a:buChar char="★"/>
            </a:pPr>
            <a:r>
              <a:rPr lang="en-US" sz="2000">
                <a:solidFill>
                  <a:srgbClr val="000000"/>
                </a:solidFill>
              </a:rPr>
              <a:t>Walk the Walk Foundation (diapers, wipes, formula) </a:t>
            </a:r>
            <a:endParaRPr>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Gloria Dei Lutheran Church in Arnold</a:t>
            </a:r>
            <a:endParaRPr sz="2000">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Helping Hands of America Emergency Pantry </a:t>
            </a:r>
            <a:endParaRPr sz="2000">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Caring Cupboard </a:t>
            </a:r>
            <a:endParaRPr>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Food Rescue (donated formula)</a:t>
            </a:r>
            <a:endParaRPr>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Feed Anne Arundel</a:t>
            </a:r>
            <a:endParaRPr>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Rachel Swan, Development Leader at The Church of Severn Run</a:t>
            </a:r>
            <a:endParaRPr sz="2000">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Annapolis Pregnancy Clinic</a:t>
            </a:r>
            <a:endParaRPr sz="2000">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Dental Dept.- Anne Arundel Department of Health(toothbrushes)</a:t>
            </a:r>
            <a:endParaRPr>
              <a:solidFill>
                <a:srgbClr val="000000"/>
              </a:solidFill>
            </a:endParaRPr>
          </a:p>
          <a:p>
            <a:pPr marL="457200" lvl="0" indent="-355600" algn="ctr" rtl="0">
              <a:spcBef>
                <a:spcPts val="0"/>
              </a:spcBef>
              <a:spcAft>
                <a:spcPts val="0"/>
              </a:spcAft>
              <a:buClr>
                <a:srgbClr val="000000"/>
              </a:buClr>
              <a:buSzPts val="2000"/>
              <a:buChar char="★"/>
            </a:pPr>
            <a:r>
              <a:rPr lang="en-US" sz="2000">
                <a:solidFill>
                  <a:srgbClr val="000000"/>
                </a:solidFill>
              </a:rPr>
              <a:t>Delta Sigma Theta Sorority Inc. (personal items/hygiene kits)</a:t>
            </a:r>
            <a:endParaRPr>
              <a:solidFill>
                <a:srgbClr val="000000"/>
              </a:solidFill>
            </a:endParaRPr>
          </a:p>
          <a:p>
            <a:pPr marL="0" lvl="0" indent="0" algn="just" rtl="0">
              <a:spcBef>
                <a:spcPts val="400"/>
              </a:spcBef>
              <a:spcAft>
                <a:spcPts val="0"/>
              </a:spcAft>
              <a:buClr>
                <a:srgbClr val="888888"/>
              </a:buClr>
              <a:buSzPts val="2000"/>
              <a:buNone/>
            </a:pPr>
            <a:endParaRPr sz="2000">
              <a:solidFill>
                <a:srgbClr val="000000"/>
              </a:solidFill>
            </a:endParaRPr>
          </a:p>
        </p:txBody>
      </p:sp>
      <p:pic>
        <p:nvPicPr>
          <p:cNvPr id="173" name="Google Shape;173;p23"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1219200"/>
            <a:ext cx="82296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a:t>Annapolis Family Support Center</a:t>
            </a:r>
            <a:endParaRPr b="1"/>
          </a:p>
        </p:txBody>
      </p:sp>
      <p:sp>
        <p:nvSpPr>
          <p:cNvPr id="98" name="Google Shape;98;p14"/>
          <p:cNvSpPr txBox="1">
            <a:spLocks noGrp="1"/>
          </p:cNvSpPr>
          <p:nvPr>
            <p:ph type="body" idx="1"/>
          </p:nvPr>
        </p:nvSpPr>
        <p:spPr>
          <a:xfrm>
            <a:off x="457200" y="2187675"/>
            <a:ext cx="8465700" cy="4129800"/>
          </a:xfrm>
          <a:prstGeom prst="rect">
            <a:avLst/>
          </a:prstGeom>
          <a:noFill/>
          <a:ln>
            <a:noFill/>
          </a:ln>
        </p:spPr>
        <p:txBody>
          <a:bodyPr spcFirstLastPara="1" wrap="square" lIns="91425" tIns="45700" rIns="91425" bIns="45700" anchor="t" anchorCtr="0">
            <a:noAutofit/>
          </a:bodyPr>
          <a:lstStyle/>
          <a:p>
            <a:pPr marL="342900" lvl="0" indent="-342900" algn="l" rtl="0">
              <a:lnSpc>
                <a:spcPct val="110000"/>
              </a:lnSpc>
              <a:spcBef>
                <a:spcPts val="0"/>
              </a:spcBef>
              <a:spcAft>
                <a:spcPts val="0"/>
              </a:spcAft>
              <a:buClr>
                <a:schemeClr val="dk1"/>
              </a:buClr>
              <a:buSzPts val="3200"/>
              <a:buNone/>
            </a:pPr>
            <a:r>
              <a:rPr lang="en-US">
                <a:latin typeface="Georgia"/>
                <a:ea typeface="Georgia"/>
                <a:cs typeface="Georgia"/>
                <a:sym typeface="Georgia"/>
              </a:rPr>
              <a:t> </a:t>
            </a:r>
            <a:r>
              <a:rPr lang="en-US" sz="2500" b="1"/>
              <a:t>Mission</a:t>
            </a:r>
            <a:r>
              <a:rPr lang="en-US" sz="2300" b="1"/>
              <a:t>:</a:t>
            </a:r>
            <a:r>
              <a:rPr lang="en-US" sz="2300"/>
              <a:t> To empower families to become self-sufficient through personal achievement, education and positive parenting.</a:t>
            </a:r>
            <a:endParaRPr sz="2300"/>
          </a:p>
          <a:p>
            <a:pPr marL="342900" lvl="0" indent="-342900" algn="l" rtl="0">
              <a:lnSpc>
                <a:spcPct val="110000"/>
              </a:lnSpc>
              <a:spcBef>
                <a:spcPts val="648"/>
              </a:spcBef>
              <a:spcAft>
                <a:spcPts val="0"/>
              </a:spcAft>
              <a:buClr>
                <a:schemeClr val="dk1"/>
              </a:buClr>
              <a:buSzPts val="3200"/>
              <a:buNone/>
            </a:pPr>
            <a:r>
              <a:rPr lang="en-US" sz="2500" b="1"/>
              <a:t>Location</a:t>
            </a:r>
            <a:r>
              <a:rPr lang="en-US" sz="2300" b="1"/>
              <a:t>:</a:t>
            </a:r>
            <a:r>
              <a:rPr lang="en-US" sz="2300"/>
              <a:t>  80 West St. Suite B in Annapolis has been providing quality services for families in the Annapolis community since 1994.</a:t>
            </a:r>
            <a:endParaRPr sz="2300"/>
          </a:p>
          <a:p>
            <a:pPr marL="342900" lvl="0" indent="-342900" algn="l" rtl="0">
              <a:lnSpc>
                <a:spcPct val="110000"/>
              </a:lnSpc>
              <a:spcBef>
                <a:spcPts val="648"/>
              </a:spcBef>
              <a:spcAft>
                <a:spcPts val="0"/>
              </a:spcAft>
              <a:buClr>
                <a:schemeClr val="dk1"/>
              </a:buClr>
              <a:buSzPts val="3200"/>
              <a:buNone/>
            </a:pPr>
            <a:endParaRPr sz="2300"/>
          </a:p>
          <a:p>
            <a:pPr marL="342900" lvl="0" indent="-342900" algn="l" rtl="0">
              <a:lnSpc>
                <a:spcPct val="110000"/>
              </a:lnSpc>
              <a:spcBef>
                <a:spcPts val="648"/>
              </a:spcBef>
              <a:spcAft>
                <a:spcPts val="0"/>
              </a:spcAft>
              <a:buClr>
                <a:schemeClr val="dk1"/>
              </a:buClr>
              <a:buSzPts val="3200"/>
              <a:buNone/>
            </a:pPr>
            <a:r>
              <a:rPr lang="en-US" sz="2900"/>
              <a:t> </a:t>
            </a:r>
            <a:r>
              <a:rPr lang="en-US" sz="2300" b="1"/>
              <a:t>Operated through a partnership between the Anne Arundel County</a:t>
            </a:r>
            <a:r>
              <a:rPr lang="en-US" sz="2300"/>
              <a:t> Department of Social Services, Anne Arundel County Government and Maryland Family Network.  </a:t>
            </a:r>
            <a:endParaRPr sz="2300"/>
          </a:p>
          <a:p>
            <a:pPr marL="0" marR="171450" lvl="0" indent="0" algn="just" rtl="0">
              <a:spcBef>
                <a:spcPts val="0"/>
              </a:spcBef>
              <a:spcAft>
                <a:spcPts val="0"/>
              </a:spcAft>
              <a:buClr>
                <a:schemeClr val="dk1"/>
              </a:buClr>
              <a:buSzPts val="1100"/>
              <a:buFont typeface="Arial"/>
              <a:buNone/>
            </a:pPr>
            <a:endParaRPr sz="2400"/>
          </a:p>
          <a:p>
            <a:pPr marL="342900" lvl="0" indent="-342900" algn="l" rtl="0">
              <a:lnSpc>
                <a:spcPct val="110000"/>
              </a:lnSpc>
              <a:spcBef>
                <a:spcPts val="648"/>
              </a:spcBef>
              <a:spcAft>
                <a:spcPts val="0"/>
              </a:spcAft>
              <a:buClr>
                <a:schemeClr val="dk1"/>
              </a:buClr>
              <a:buSzPts val="3200"/>
              <a:buNone/>
            </a:pPr>
            <a:endParaRPr sz="2800"/>
          </a:p>
        </p:txBody>
      </p:sp>
      <p:pic>
        <p:nvPicPr>
          <p:cNvPr id="99" name="Google Shape;99;p14"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3"/>
        <p:cNvGrpSpPr/>
        <p:nvPr/>
      </p:nvGrpSpPr>
      <p:grpSpPr>
        <a:xfrm>
          <a:off x="0" y="0"/>
          <a:ext cx="0" cy="0"/>
          <a:chOff x="0" y="0"/>
          <a:chExt cx="0" cy="0"/>
        </a:xfrm>
      </p:grpSpPr>
      <p:sp>
        <p:nvSpPr>
          <p:cNvPr id="104" name="Google Shape;104;p15"/>
          <p:cNvSpPr txBox="1">
            <a:spLocks noGrp="1"/>
          </p:cNvSpPr>
          <p:nvPr>
            <p:ph type="ctrTitle"/>
          </p:nvPr>
        </p:nvSpPr>
        <p:spPr>
          <a:xfrm>
            <a:off x="685800" y="533401"/>
            <a:ext cx="7772400" cy="1981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640"/>
              </a:spcBef>
              <a:spcAft>
                <a:spcPts val="0"/>
              </a:spcAft>
              <a:buClr>
                <a:srgbClr val="888888"/>
              </a:buClr>
              <a:buSzPts val="3200"/>
              <a:buFont typeface="Arial"/>
              <a:buNone/>
            </a:pPr>
            <a:r>
              <a:rPr lang="en-US" sz="3600" b="1">
                <a:solidFill>
                  <a:srgbClr val="222222"/>
                </a:solidFill>
              </a:rPr>
              <a:t>Front End, Community Focused,</a:t>
            </a:r>
            <a:endParaRPr sz="3600" b="1">
              <a:solidFill>
                <a:srgbClr val="222222"/>
              </a:solidFill>
            </a:endParaRPr>
          </a:p>
          <a:p>
            <a:pPr marL="0" lvl="0" indent="0" algn="ctr" rtl="0">
              <a:lnSpc>
                <a:spcPct val="90000"/>
              </a:lnSpc>
              <a:spcBef>
                <a:spcPts val="640"/>
              </a:spcBef>
              <a:spcAft>
                <a:spcPts val="0"/>
              </a:spcAft>
              <a:buClr>
                <a:srgbClr val="888888"/>
              </a:buClr>
              <a:buSzPts val="3200"/>
              <a:buFont typeface="Arial"/>
              <a:buNone/>
            </a:pPr>
            <a:r>
              <a:rPr lang="en-US" sz="3600" b="1">
                <a:solidFill>
                  <a:srgbClr val="222222"/>
                </a:solidFill>
              </a:rPr>
              <a:t>Direct Service Programing</a:t>
            </a:r>
            <a:endParaRPr/>
          </a:p>
        </p:txBody>
      </p:sp>
      <p:sp>
        <p:nvSpPr>
          <p:cNvPr id="105" name="Google Shape;105;p15"/>
          <p:cNvSpPr txBox="1">
            <a:spLocks noGrp="1"/>
          </p:cNvSpPr>
          <p:nvPr>
            <p:ph type="subTitle" idx="1"/>
          </p:nvPr>
        </p:nvSpPr>
        <p:spPr>
          <a:xfrm>
            <a:off x="295000" y="1941850"/>
            <a:ext cx="4522800" cy="4547400"/>
          </a:xfrm>
          <a:prstGeom prst="rect">
            <a:avLst/>
          </a:prstGeom>
          <a:noFill/>
          <a:ln>
            <a:noFill/>
          </a:ln>
        </p:spPr>
        <p:txBody>
          <a:bodyPr spcFirstLastPara="1" wrap="square" lIns="91425" tIns="45700" rIns="91425" bIns="45700" anchor="t" anchorCtr="0">
            <a:noAutofit/>
          </a:bodyPr>
          <a:lstStyle/>
          <a:p>
            <a:pPr marL="914400" lvl="0" indent="0" algn="l" rtl="0">
              <a:spcBef>
                <a:spcPts val="650"/>
              </a:spcBef>
              <a:spcAft>
                <a:spcPts val="0"/>
              </a:spcAft>
              <a:buNone/>
            </a:pPr>
            <a:endParaRPr sz="900">
              <a:solidFill>
                <a:schemeClr val="dk1"/>
              </a:solidFill>
              <a:latin typeface="Times New Roman"/>
              <a:ea typeface="Times New Roman"/>
              <a:cs typeface="Times New Roman"/>
              <a:sym typeface="Times New Roman"/>
            </a:endParaRPr>
          </a:p>
          <a:p>
            <a:pPr marL="457200" lvl="0" indent="-368300" algn="l" rtl="0">
              <a:spcBef>
                <a:spcPts val="1000"/>
              </a:spcBef>
              <a:spcAft>
                <a:spcPts val="0"/>
              </a:spcAft>
              <a:buClr>
                <a:schemeClr val="dk1"/>
              </a:buClr>
              <a:buSzPts val="2200"/>
              <a:buFont typeface="Calibri"/>
              <a:buChar char="●"/>
            </a:pPr>
            <a:r>
              <a:rPr lang="en-US" sz="2200">
                <a:solidFill>
                  <a:schemeClr val="dk1"/>
                </a:solidFill>
              </a:rPr>
              <a:t>The AFSC is a vital program that helps parents finish their education, learn job readiness skills and build solid networks.</a:t>
            </a:r>
            <a:endParaRPr sz="2200">
              <a:solidFill>
                <a:schemeClr val="dk1"/>
              </a:solidFill>
            </a:endParaRPr>
          </a:p>
          <a:p>
            <a:pPr marL="457200" lvl="0" indent="-368300" algn="l" rtl="0">
              <a:spcBef>
                <a:spcPts val="1000"/>
              </a:spcBef>
              <a:spcAft>
                <a:spcPts val="0"/>
              </a:spcAft>
              <a:buClr>
                <a:schemeClr val="dk1"/>
              </a:buClr>
              <a:buSzPts val="2200"/>
              <a:buFont typeface="Calibri"/>
              <a:buChar char="●"/>
            </a:pPr>
            <a:r>
              <a:rPr lang="en-US" sz="2200">
                <a:solidFill>
                  <a:schemeClr val="dk1"/>
                </a:solidFill>
              </a:rPr>
              <a:t>By supporting parents and other caregivers through the challenges of raising young children and through early interventions, </a:t>
            </a:r>
            <a:endParaRPr sz="2200">
              <a:solidFill>
                <a:schemeClr val="dk1"/>
              </a:solidFill>
            </a:endParaRPr>
          </a:p>
          <a:p>
            <a:pPr marL="457200" lvl="0" indent="-368300" algn="l" rtl="0">
              <a:spcBef>
                <a:spcPts val="1000"/>
              </a:spcBef>
              <a:spcAft>
                <a:spcPts val="0"/>
              </a:spcAft>
              <a:buClr>
                <a:schemeClr val="dk1"/>
              </a:buClr>
              <a:buSzPts val="2200"/>
              <a:buFont typeface="Calibri"/>
              <a:buChar char="●"/>
            </a:pPr>
            <a:r>
              <a:rPr lang="en-US" sz="2200">
                <a:solidFill>
                  <a:schemeClr val="dk1"/>
                </a:solidFill>
              </a:rPr>
              <a:t>AFSC  helps raise strong families who have the ability to reach their greatest potential. </a:t>
            </a:r>
            <a:endParaRPr sz="2200">
              <a:solidFill>
                <a:schemeClr val="dk1"/>
              </a:solidFill>
            </a:endParaRPr>
          </a:p>
          <a:p>
            <a:pPr marL="0" lvl="0" indent="0" algn="l" rtl="0">
              <a:spcBef>
                <a:spcPts val="1000"/>
              </a:spcBef>
              <a:spcAft>
                <a:spcPts val="0"/>
              </a:spcAft>
              <a:buClr>
                <a:schemeClr val="dk1"/>
              </a:buClr>
              <a:buSzPts val="1100"/>
              <a:buNone/>
            </a:pPr>
            <a:endParaRPr sz="1900">
              <a:solidFill>
                <a:schemeClr val="dk1"/>
              </a:solidFill>
              <a:latin typeface="Times New Roman"/>
              <a:ea typeface="Times New Roman"/>
              <a:cs typeface="Times New Roman"/>
              <a:sym typeface="Times New Roman"/>
            </a:endParaRPr>
          </a:p>
          <a:p>
            <a:pPr marL="0" lvl="0" indent="0" algn="l" rtl="0">
              <a:spcBef>
                <a:spcPts val="650"/>
              </a:spcBef>
              <a:spcAft>
                <a:spcPts val="0"/>
              </a:spcAft>
              <a:buClr>
                <a:schemeClr val="dk1"/>
              </a:buClr>
              <a:buSzPts val="1100"/>
              <a:buNone/>
            </a:pPr>
            <a:r>
              <a:rPr lang="en-US" sz="1100">
                <a:solidFill>
                  <a:srgbClr val="222222"/>
                </a:solidFill>
                <a:highlight>
                  <a:srgbClr val="FFFFFF"/>
                </a:highlight>
                <a:latin typeface="Arial"/>
                <a:ea typeface="Arial"/>
                <a:cs typeface="Arial"/>
                <a:sym typeface="Arial"/>
              </a:rPr>
              <a:t> </a:t>
            </a:r>
            <a:endParaRPr sz="1600">
              <a:solidFill>
                <a:schemeClr val="dk1"/>
              </a:solidFill>
              <a:latin typeface="Times New Roman"/>
              <a:ea typeface="Times New Roman"/>
              <a:cs typeface="Times New Roman"/>
              <a:sym typeface="Times New Roman"/>
            </a:endParaRPr>
          </a:p>
          <a:p>
            <a:pPr marL="0" lvl="0" indent="0" algn="ctr" rtl="0">
              <a:spcBef>
                <a:spcPts val="0"/>
              </a:spcBef>
              <a:spcAft>
                <a:spcPts val="0"/>
              </a:spcAft>
              <a:buClr>
                <a:schemeClr val="dk1"/>
              </a:buClr>
              <a:buSzPts val="1100"/>
              <a:buNone/>
            </a:pPr>
            <a:endParaRPr sz="1200">
              <a:solidFill>
                <a:schemeClr val="dk1"/>
              </a:solidFill>
              <a:latin typeface="Times New Roman"/>
              <a:ea typeface="Times New Roman"/>
              <a:cs typeface="Times New Roman"/>
              <a:sym typeface="Times New Roman"/>
            </a:endParaRPr>
          </a:p>
          <a:p>
            <a:pPr marL="0" lvl="0" indent="0" algn="l" rtl="0">
              <a:spcBef>
                <a:spcPts val="650"/>
              </a:spcBef>
              <a:spcAft>
                <a:spcPts val="0"/>
              </a:spcAft>
              <a:buClr>
                <a:schemeClr val="dk1"/>
              </a:buClr>
              <a:buSzPts val="1100"/>
              <a:buFont typeface="Arial"/>
              <a:buNone/>
            </a:pPr>
            <a:endParaRPr sz="1900">
              <a:solidFill>
                <a:schemeClr val="dk1"/>
              </a:solidFill>
              <a:latin typeface="Times New Roman"/>
              <a:ea typeface="Times New Roman"/>
              <a:cs typeface="Times New Roman"/>
              <a:sym typeface="Times New Roman"/>
            </a:endParaRPr>
          </a:p>
        </p:txBody>
      </p:sp>
      <p:pic>
        <p:nvPicPr>
          <p:cNvPr id="106" name="Google Shape;106;p15"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pic>
        <p:nvPicPr>
          <p:cNvPr id="107" name="Google Shape;107;p15"/>
          <p:cNvPicPr preferRelativeResize="0"/>
          <p:nvPr/>
        </p:nvPicPr>
        <p:blipFill>
          <a:blip r:embed="rId5">
            <a:alphaModFix/>
          </a:blip>
          <a:stretch>
            <a:fillRect/>
          </a:stretch>
        </p:blipFill>
        <p:spPr>
          <a:xfrm rot="-5400000">
            <a:off x="4970200" y="2667001"/>
            <a:ext cx="4021400" cy="3016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2"/>
        <p:cNvGrpSpPr/>
        <p:nvPr/>
      </p:nvGrpSpPr>
      <p:grpSpPr>
        <a:xfrm>
          <a:off x="0" y="0"/>
          <a:ext cx="0" cy="0"/>
          <a:chOff x="0" y="0"/>
          <a:chExt cx="0" cy="0"/>
        </a:xfrm>
      </p:grpSpPr>
      <p:sp>
        <p:nvSpPr>
          <p:cNvPr id="113" name="Google Shape;113;p16"/>
          <p:cNvSpPr txBox="1">
            <a:spLocks noGrp="1"/>
          </p:cNvSpPr>
          <p:nvPr>
            <p:ph type="ctrTitle"/>
          </p:nvPr>
        </p:nvSpPr>
        <p:spPr>
          <a:xfrm>
            <a:off x="381000" y="975475"/>
            <a:ext cx="4893900" cy="91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4200" b="1"/>
              <a:t>Who We Serve</a:t>
            </a:r>
            <a:endParaRPr sz="4200" b="1"/>
          </a:p>
        </p:txBody>
      </p:sp>
      <p:sp>
        <p:nvSpPr>
          <p:cNvPr id="114" name="Google Shape;114;p16"/>
          <p:cNvSpPr txBox="1">
            <a:spLocks noGrp="1"/>
          </p:cNvSpPr>
          <p:nvPr>
            <p:ph type="subTitle" idx="1"/>
          </p:nvPr>
        </p:nvSpPr>
        <p:spPr>
          <a:xfrm>
            <a:off x="381000" y="1788925"/>
            <a:ext cx="4535100" cy="4528200"/>
          </a:xfrm>
          <a:prstGeom prst="rect">
            <a:avLst/>
          </a:prstGeom>
          <a:noFill/>
          <a:ln>
            <a:noFill/>
          </a:ln>
        </p:spPr>
        <p:txBody>
          <a:bodyPr spcFirstLastPara="1" wrap="square" lIns="91425" tIns="45700" rIns="91425" bIns="45700" anchor="t" anchorCtr="0">
            <a:noAutofit/>
          </a:bodyPr>
          <a:lstStyle/>
          <a:p>
            <a:pPr marL="457200" lvl="0" indent="-400050" algn="l" rtl="0">
              <a:lnSpc>
                <a:spcPct val="80000"/>
              </a:lnSpc>
              <a:spcBef>
                <a:spcPts val="448"/>
              </a:spcBef>
              <a:spcAft>
                <a:spcPts val="0"/>
              </a:spcAft>
              <a:buClr>
                <a:schemeClr val="dk1"/>
              </a:buClr>
              <a:buSzPts val="2700"/>
              <a:buChar char="●"/>
            </a:pPr>
            <a:r>
              <a:rPr lang="en-US" sz="2700">
                <a:solidFill>
                  <a:schemeClr val="dk1"/>
                </a:solidFill>
              </a:rPr>
              <a:t>Services provided to expectant mothers, fathers and legal guardians of children ages 0-3.</a:t>
            </a:r>
            <a:endParaRPr sz="2700">
              <a:solidFill>
                <a:schemeClr val="dk1"/>
              </a:solidFill>
            </a:endParaRPr>
          </a:p>
          <a:p>
            <a:pPr marL="457200" lvl="0" indent="-400050" algn="l" rtl="0">
              <a:lnSpc>
                <a:spcPct val="80000"/>
              </a:lnSpc>
              <a:spcBef>
                <a:spcPts val="1000"/>
              </a:spcBef>
              <a:spcAft>
                <a:spcPts val="0"/>
              </a:spcAft>
              <a:buClr>
                <a:schemeClr val="dk1"/>
              </a:buClr>
              <a:buSzPts val="2700"/>
              <a:buChar char="●"/>
            </a:pPr>
            <a:r>
              <a:rPr lang="en-US" sz="2700">
                <a:solidFill>
                  <a:schemeClr val="dk1"/>
                </a:solidFill>
              </a:rPr>
              <a:t>The center is currently providing services to 28 participants and 34 children. </a:t>
            </a:r>
            <a:endParaRPr sz="2700">
              <a:solidFill>
                <a:schemeClr val="dk1"/>
              </a:solidFill>
            </a:endParaRPr>
          </a:p>
          <a:p>
            <a:pPr marL="457200" lvl="0" indent="-400050" algn="l" rtl="0">
              <a:lnSpc>
                <a:spcPct val="80000"/>
              </a:lnSpc>
              <a:spcBef>
                <a:spcPts val="1000"/>
              </a:spcBef>
              <a:spcAft>
                <a:spcPts val="0"/>
              </a:spcAft>
              <a:buClr>
                <a:schemeClr val="dk1"/>
              </a:buClr>
              <a:buSzPts val="2700"/>
              <a:buChar char="●"/>
            </a:pPr>
            <a:r>
              <a:rPr lang="en-US" sz="2700">
                <a:solidFill>
                  <a:schemeClr val="dk1"/>
                </a:solidFill>
              </a:rPr>
              <a:t>The Center’s goal is to provide services to 100 participants and 100 children annually. </a:t>
            </a:r>
            <a:endParaRPr sz="2700">
              <a:solidFill>
                <a:schemeClr val="dk1"/>
              </a:solidFill>
            </a:endParaRPr>
          </a:p>
          <a:p>
            <a:pPr marL="0" marR="171450" lvl="0" indent="0" algn="just" rtl="0">
              <a:spcBef>
                <a:spcPts val="1000"/>
              </a:spcBef>
              <a:spcAft>
                <a:spcPts val="0"/>
              </a:spcAft>
              <a:buNone/>
            </a:pPr>
            <a:endParaRPr sz="2700">
              <a:solidFill>
                <a:schemeClr val="dk1"/>
              </a:solidFill>
            </a:endParaRPr>
          </a:p>
          <a:p>
            <a:pPr marL="0" lvl="0" indent="0" algn="l" rtl="0">
              <a:lnSpc>
                <a:spcPct val="80000"/>
              </a:lnSpc>
              <a:spcBef>
                <a:spcPts val="448"/>
              </a:spcBef>
              <a:spcAft>
                <a:spcPts val="0"/>
              </a:spcAft>
              <a:buClr>
                <a:srgbClr val="888888"/>
              </a:buClr>
              <a:buSzPts val="2240"/>
              <a:buNone/>
            </a:pPr>
            <a:endParaRPr sz="2240"/>
          </a:p>
          <a:p>
            <a:pPr marL="0" lvl="0" indent="0" algn="l" rtl="0">
              <a:lnSpc>
                <a:spcPct val="80000"/>
              </a:lnSpc>
              <a:spcBef>
                <a:spcPts val="448"/>
              </a:spcBef>
              <a:spcAft>
                <a:spcPts val="0"/>
              </a:spcAft>
              <a:buClr>
                <a:srgbClr val="888888"/>
              </a:buClr>
              <a:buSzPts val="2240"/>
              <a:buNone/>
            </a:pPr>
            <a:endParaRPr sz="2240">
              <a:latin typeface="Georgia"/>
              <a:ea typeface="Georgia"/>
              <a:cs typeface="Georgia"/>
              <a:sym typeface="Georgia"/>
            </a:endParaRPr>
          </a:p>
          <a:p>
            <a:pPr marL="0" lvl="0" indent="0" algn="l" rtl="0">
              <a:lnSpc>
                <a:spcPct val="80000"/>
              </a:lnSpc>
              <a:spcBef>
                <a:spcPts val="448"/>
              </a:spcBef>
              <a:spcAft>
                <a:spcPts val="0"/>
              </a:spcAft>
              <a:buClr>
                <a:srgbClr val="888888"/>
              </a:buClr>
              <a:buSzPts val="2240"/>
              <a:buNone/>
            </a:pPr>
            <a:endParaRPr sz="2240"/>
          </a:p>
        </p:txBody>
      </p:sp>
      <p:pic>
        <p:nvPicPr>
          <p:cNvPr id="115" name="Google Shape;115;p16"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pic>
        <p:nvPicPr>
          <p:cNvPr id="116" name="Google Shape;116;p16"/>
          <p:cNvPicPr preferRelativeResize="0"/>
          <p:nvPr/>
        </p:nvPicPr>
        <p:blipFill rotWithShape="1">
          <a:blip r:embed="rId5">
            <a:alphaModFix/>
          </a:blip>
          <a:srcRect b="11079"/>
          <a:stretch/>
        </p:blipFill>
        <p:spPr>
          <a:xfrm>
            <a:off x="5039025" y="1430450"/>
            <a:ext cx="3800175" cy="46409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1"/>
        <p:cNvGrpSpPr/>
        <p:nvPr/>
      </p:nvGrpSpPr>
      <p:grpSpPr>
        <a:xfrm>
          <a:off x="0" y="0"/>
          <a:ext cx="0" cy="0"/>
          <a:chOff x="0" y="0"/>
          <a:chExt cx="0" cy="0"/>
        </a:xfrm>
      </p:grpSpPr>
      <p:sp>
        <p:nvSpPr>
          <p:cNvPr id="122" name="Google Shape;122;p17"/>
          <p:cNvSpPr txBox="1">
            <a:spLocks noGrp="1"/>
          </p:cNvSpPr>
          <p:nvPr>
            <p:ph type="ctrTitle"/>
          </p:nvPr>
        </p:nvSpPr>
        <p:spPr>
          <a:xfrm>
            <a:off x="685800" y="1049600"/>
            <a:ext cx="7396800" cy="513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4059" b="1"/>
              <a:t>Services Provided</a:t>
            </a:r>
            <a:endParaRPr sz="4059" b="1"/>
          </a:p>
        </p:txBody>
      </p:sp>
      <p:sp>
        <p:nvSpPr>
          <p:cNvPr id="123" name="Google Shape;123;p17"/>
          <p:cNvSpPr txBox="1">
            <a:spLocks noGrp="1"/>
          </p:cNvSpPr>
          <p:nvPr>
            <p:ph type="subTitle" idx="1"/>
          </p:nvPr>
        </p:nvSpPr>
        <p:spPr>
          <a:xfrm>
            <a:off x="407625" y="1811600"/>
            <a:ext cx="4593000" cy="47712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448"/>
              </a:spcBef>
              <a:spcAft>
                <a:spcPts val="0"/>
              </a:spcAft>
              <a:buClr>
                <a:srgbClr val="888888"/>
              </a:buClr>
              <a:buSzPts val="2240"/>
              <a:buFont typeface="Arial"/>
              <a:buNone/>
            </a:pPr>
            <a:r>
              <a:rPr lang="en-US" sz="3040">
                <a:solidFill>
                  <a:schemeClr val="dk1"/>
                </a:solidFill>
              </a:rPr>
              <a:t>• Self Sufficiency &amp; Leadership Development Programming </a:t>
            </a:r>
            <a:endParaRPr sz="4000">
              <a:solidFill>
                <a:schemeClr val="dk1"/>
              </a:solidFill>
            </a:endParaRPr>
          </a:p>
          <a:p>
            <a:pPr marL="0" lvl="0" indent="0" algn="l" rtl="0">
              <a:lnSpc>
                <a:spcPct val="80000"/>
              </a:lnSpc>
              <a:spcBef>
                <a:spcPts val="1000"/>
              </a:spcBef>
              <a:spcAft>
                <a:spcPts val="0"/>
              </a:spcAft>
              <a:buClr>
                <a:srgbClr val="888888"/>
              </a:buClr>
              <a:buSzPts val="2240"/>
              <a:buFont typeface="Arial"/>
              <a:buNone/>
            </a:pPr>
            <a:r>
              <a:rPr lang="en-US" sz="3040">
                <a:solidFill>
                  <a:schemeClr val="dk1"/>
                </a:solidFill>
              </a:rPr>
              <a:t>• Infant / Toddler Programs  </a:t>
            </a:r>
            <a:endParaRPr sz="4000">
              <a:solidFill>
                <a:schemeClr val="dk1"/>
              </a:solidFill>
            </a:endParaRPr>
          </a:p>
          <a:p>
            <a:pPr marL="0" lvl="0" indent="0" algn="l" rtl="0">
              <a:lnSpc>
                <a:spcPct val="80000"/>
              </a:lnSpc>
              <a:spcBef>
                <a:spcPts val="1000"/>
              </a:spcBef>
              <a:spcAft>
                <a:spcPts val="0"/>
              </a:spcAft>
              <a:buClr>
                <a:srgbClr val="888888"/>
              </a:buClr>
              <a:buSzPts val="2240"/>
              <a:buFont typeface="Arial"/>
              <a:buNone/>
            </a:pPr>
            <a:r>
              <a:rPr lang="en-US" sz="3040">
                <a:solidFill>
                  <a:schemeClr val="dk1"/>
                </a:solidFill>
              </a:rPr>
              <a:t>• Home Visiting</a:t>
            </a:r>
            <a:endParaRPr sz="3040">
              <a:solidFill>
                <a:schemeClr val="dk1"/>
              </a:solidFill>
            </a:endParaRPr>
          </a:p>
          <a:p>
            <a:pPr marL="0" lvl="0" indent="0" algn="l" rtl="0">
              <a:lnSpc>
                <a:spcPct val="80000"/>
              </a:lnSpc>
              <a:spcBef>
                <a:spcPts val="1000"/>
              </a:spcBef>
              <a:spcAft>
                <a:spcPts val="0"/>
              </a:spcAft>
              <a:buClr>
                <a:srgbClr val="888888"/>
              </a:buClr>
              <a:buSzPts val="2240"/>
              <a:buFont typeface="Arial"/>
              <a:buNone/>
            </a:pPr>
            <a:r>
              <a:rPr lang="en-US" sz="3040">
                <a:solidFill>
                  <a:schemeClr val="dk1"/>
                </a:solidFill>
              </a:rPr>
              <a:t>• Health Education</a:t>
            </a:r>
            <a:endParaRPr sz="3040">
              <a:solidFill>
                <a:schemeClr val="dk1"/>
              </a:solidFill>
            </a:endParaRPr>
          </a:p>
          <a:p>
            <a:pPr marL="0" lvl="0" indent="0" algn="l" rtl="0">
              <a:lnSpc>
                <a:spcPct val="80000"/>
              </a:lnSpc>
              <a:spcBef>
                <a:spcPts val="1000"/>
              </a:spcBef>
              <a:spcAft>
                <a:spcPts val="0"/>
              </a:spcAft>
              <a:buClr>
                <a:srgbClr val="888888"/>
              </a:buClr>
              <a:buSzPts val="2240"/>
              <a:buFont typeface="Arial"/>
              <a:buNone/>
            </a:pPr>
            <a:r>
              <a:rPr lang="en-US" sz="3040">
                <a:solidFill>
                  <a:schemeClr val="dk1"/>
                </a:solidFill>
              </a:rPr>
              <a:t>• Outreach, Collaboration &amp; Service Coordination</a:t>
            </a:r>
            <a:endParaRPr sz="3040">
              <a:solidFill>
                <a:schemeClr val="dk1"/>
              </a:solidFill>
            </a:endParaRPr>
          </a:p>
          <a:p>
            <a:pPr marL="0" lvl="0" indent="0" algn="l" rtl="0">
              <a:lnSpc>
                <a:spcPct val="80000"/>
              </a:lnSpc>
              <a:spcBef>
                <a:spcPts val="1000"/>
              </a:spcBef>
              <a:spcAft>
                <a:spcPts val="0"/>
              </a:spcAft>
              <a:buClr>
                <a:srgbClr val="888888"/>
              </a:buClr>
              <a:buSzPts val="2240"/>
              <a:buFont typeface="Arial"/>
              <a:buNone/>
            </a:pPr>
            <a:r>
              <a:rPr lang="en-US" sz="3040">
                <a:solidFill>
                  <a:schemeClr val="dk1"/>
                </a:solidFill>
              </a:rPr>
              <a:t>• Parent Education</a:t>
            </a:r>
            <a:endParaRPr sz="3040">
              <a:solidFill>
                <a:schemeClr val="dk1"/>
              </a:solidFill>
            </a:endParaRPr>
          </a:p>
          <a:p>
            <a:pPr marL="0" lvl="0" indent="0" algn="l" rtl="0">
              <a:lnSpc>
                <a:spcPct val="80000"/>
              </a:lnSpc>
              <a:spcBef>
                <a:spcPts val="1000"/>
              </a:spcBef>
              <a:spcAft>
                <a:spcPts val="0"/>
              </a:spcAft>
              <a:buClr>
                <a:srgbClr val="888888"/>
              </a:buClr>
              <a:buSzPts val="2240"/>
              <a:buFont typeface="Arial"/>
              <a:buNone/>
            </a:pPr>
            <a:endParaRPr sz="3040">
              <a:solidFill>
                <a:schemeClr val="dk1"/>
              </a:solidFill>
            </a:endParaRPr>
          </a:p>
          <a:p>
            <a:pPr marL="0" lvl="0" indent="0" algn="l" rtl="0">
              <a:lnSpc>
                <a:spcPct val="80000"/>
              </a:lnSpc>
              <a:spcBef>
                <a:spcPts val="1000"/>
              </a:spcBef>
              <a:spcAft>
                <a:spcPts val="0"/>
              </a:spcAft>
              <a:buClr>
                <a:srgbClr val="888888"/>
              </a:buClr>
              <a:buSzPts val="2720"/>
              <a:buNone/>
            </a:pPr>
            <a:endParaRPr sz="2320"/>
          </a:p>
        </p:txBody>
      </p:sp>
      <p:pic>
        <p:nvPicPr>
          <p:cNvPr id="124" name="Google Shape;124;p17"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pic>
        <p:nvPicPr>
          <p:cNvPr id="125" name="Google Shape;125;p17"/>
          <p:cNvPicPr preferRelativeResize="0"/>
          <p:nvPr/>
        </p:nvPicPr>
        <p:blipFill rotWithShape="1">
          <a:blip r:embed="rId5">
            <a:alphaModFix/>
          </a:blip>
          <a:srcRect l="12904" r="9869"/>
          <a:stretch/>
        </p:blipFill>
        <p:spPr>
          <a:xfrm>
            <a:off x="5000625" y="1712000"/>
            <a:ext cx="4054301" cy="4572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18"/>
          <p:cNvSpPr txBox="1">
            <a:spLocks noGrp="1"/>
          </p:cNvSpPr>
          <p:nvPr>
            <p:ph type="ctrTitle"/>
          </p:nvPr>
        </p:nvSpPr>
        <p:spPr>
          <a:xfrm>
            <a:off x="336075" y="1043525"/>
            <a:ext cx="8439300" cy="93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3420" b="1">
                <a:solidFill>
                  <a:srgbClr val="000000"/>
                </a:solidFill>
              </a:rPr>
              <a:t>Family Support Center Response to COVID</a:t>
            </a:r>
            <a:endParaRPr sz="5100" b="1"/>
          </a:p>
        </p:txBody>
      </p:sp>
      <p:sp>
        <p:nvSpPr>
          <p:cNvPr id="132" name="Google Shape;132;p18"/>
          <p:cNvSpPr txBox="1">
            <a:spLocks noGrp="1"/>
          </p:cNvSpPr>
          <p:nvPr>
            <p:ph type="subTitle" idx="1"/>
          </p:nvPr>
        </p:nvSpPr>
        <p:spPr>
          <a:xfrm>
            <a:off x="336075" y="2361675"/>
            <a:ext cx="4530900" cy="3583200"/>
          </a:xfrm>
          <a:prstGeom prst="rect">
            <a:avLst/>
          </a:prstGeom>
          <a:noFill/>
          <a:ln>
            <a:noFill/>
          </a:ln>
        </p:spPr>
        <p:txBody>
          <a:bodyPr spcFirstLastPara="1" wrap="square" lIns="91425" tIns="45700" rIns="91425" bIns="45700" anchor="t" anchorCtr="0">
            <a:noAutofit/>
          </a:bodyPr>
          <a:lstStyle/>
          <a:p>
            <a:pPr marL="457200" lvl="0" indent="-401320" algn="l" rtl="0">
              <a:lnSpc>
                <a:spcPct val="80000"/>
              </a:lnSpc>
              <a:spcBef>
                <a:spcPts val="544"/>
              </a:spcBef>
              <a:spcAft>
                <a:spcPts val="0"/>
              </a:spcAft>
              <a:buClr>
                <a:srgbClr val="000000"/>
              </a:buClr>
              <a:buSzPts val="2720"/>
              <a:buChar char="●"/>
            </a:pPr>
            <a:r>
              <a:rPr lang="en-US" sz="2720">
                <a:solidFill>
                  <a:srgbClr val="000000"/>
                </a:solidFill>
              </a:rPr>
              <a:t>Began home deliveries starting on March 24th  </a:t>
            </a:r>
            <a:endParaRPr sz="2720">
              <a:solidFill>
                <a:srgbClr val="000000"/>
              </a:solidFill>
            </a:endParaRPr>
          </a:p>
          <a:p>
            <a:pPr marL="457200" lvl="0" indent="-401320" algn="l" rtl="0">
              <a:lnSpc>
                <a:spcPct val="80000"/>
              </a:lnSpc>
              <a:spcBef>
                <a:spcPts val="1000"/>
              </a:spcBef>
              <a:spcAft>
                <a:spcPts val="0"/>
              </a:spcAft>
              <a:buClr>
                <a:srgbClr val="000000"/>
              </a:buClr>
              <a:buSzPts val="2720"/>
              <a:buChar char="●"/>
            </a:pPr>
            <a:r>
              <a:rPr lang="en-US" sz="2720">
                <a:solidFill>
                  <a:srgbClr val="000000"/>
                </a:solidFill>
              </a:rPr>
              <a:t>Continued instruction and services remotely</a:t>
            </a:r>
            <a:endParaRPr sz="2720">
              <a:solidFill>
                <a:srgbClr val="000000"/>
              </a:solidFill>
            </a:endParaRPr>
          </a:p>
          <a:p>
            <a:pPr marL="457200" lvl="0" indent="-401320" algn="l" rtl="0">
              <a:lnSpc>
                <a:spcPct val="80000"/>
              </a:lnSpc>
              <a:spcBef>
                <a:spcPts val="1000"/>
              </a:spcBef>
              <a:spcAft>
                <a:spcPts val="0"/>
              </a:spcAft>
              <a:buClr>
                <a:srgbClr val="000000"/>
              </a:buClr>
              <a:buSzPts val="2720"/>
              <a:buChar char="●"/>
            </a:pPr>
            <a:r>
              <a:rPr lang="en-US" sz="2720">
                <a:solidFill>
                  <a:srgbClr val="000000"/>
                </a:solidFill>
              </a:rPr>
              <a:t>Use every available resource to continue to motivate and incentivize participation from our students</a:t>
            </a:r>
            <a:endParaRPr sz="2720">
              <a:solidFill>
                <a:srgbClr val="000000"/>
              </a:solidFill>
            </a:endParaRPr>
          </a:p>
          <a:p>
            <a:pPr marL="0" lvl="0" indent="0" algn="l" rtl="0">
              <a:lnSpc>
                <a:spcPct val="80000"/>
              </a:lnSpc>
              <a:spcBef>
                <a:spcPts val="1000"/>
              </a:spcBef>
              <a:spcAft>
                <a:spcPts val="0"/>
              </a:spcAft>
              <a:buClr>
                <a:srgbClr val="888888"/>
              </a:buClr>
              <a:buSzPts val="2720"/>
              <a:buNone/>
            </a:pPr>
            <a:r>
              <a:rPr lang="en-US" sz="2720">
                <a:solidFill>
                  <a:srgbClr val="000000"/>
                </a:solidFill>
              </a:rPr>
              <a:t> </a:t>
            </a:r>
            <a:endParaRPr sz="2720">
              <a:solidFill>
                <a:srgbClr val="000000"/>
              </a:solidFill>
            </a:endParaRPr>
          </a:p>
        </p:txBody>
      </p:sp>
      <p:pic>
        <p:nvPicPr>
          <p:cNvPr id="133" name="Google Shape;133;p18"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pic>
        <p:nvPicPr>
          <p:cNvPr id="134" name="Google Shape;134;p18"/>
          <p:cNvPicPr preferRelativeResize="0"/>
          <p:nvPr/>
        </p:nvPicPr>
        <p:blipFill rotWithShape="1">
          <a:blip r:embed="rId5">
            <a:alphaModFix/>
          </a:blip>
          <a:srcRect l="22736" r="12172" b="20961"/>
          <a:stretch/>
        </p:blipFill>
        <p:spPr>
          <a:xfrm rot="-5400000">
            <a:off x="4809788" y="2346438"/>
            <a:ext cx="3968050" cy="3613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9"/>
        <p:cNvGrpSpPr/>
        <p:nvPr/>
      </p:nvGrpSpPr>
      <p:grpSpPr>
        <a:xfrm>
          <a:off x="0" y="0"/>
          <a:ext cx="0" cy="0"/>
          <a:chOff x="0" y="0"/>
          <a:chExt cx="0" cy="0"/>
        </a:xfrm>
      </p:grpSpPr>
      <p:sp>
        <p:nvSpPr>
          <p:cNvPr id="140" name="Google Shape;140;p19"/>
          <p:cNvSpPr txBox="1">
            <a:spLocks noGrp="1"/>
          </p:cNvSpPr>
          <p:nvPr>
            <p:ph type="ctrTitle"/>
          </p:nvPr>
        </p:nvSpPr>
        <p:spPr>
          <a:xfrm>
            <a:off x="336075" y="1043525"/>
            <a:ext cx="8439300" cy="93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3420" b="1">
                <a:solidFill>
                  <a:srgbClr val="000000"/>
                </a:solidFill>
              </a:rPr>
              <a:t>Transition from in person learning to remote learning </a:t>
            </a:r>
            <a:endParaRPr sz="5100" b="1"/>
          </a:p>
        </p:txBody>
      </p:sp>
      <p:sp>
        <p:nvSpPr>
          <p:cNvPr id="141" name="Google Shape;141;p19"/>
          <p:cNvSpPr txBox="1">
            <a:spLocks noGrp="1"/>
          </p:cNvSpPr>
          <p:nvPr>
            <p:ph type="subTitle" idx="1"/>
          </p:nvPr>
        </p:nvSpPr>
        <p:spPr>
          <a:xfrm>
            <a:off x="336075" y="2361675"/>
            <a:ext cx="7391700" cy="35832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544"/>
              </a:spcBef>
              <a:spcAft>
                <a:spcPts val="0"/>
              </a:spcAft>
              <a:buNone/>
            </a:pPr>
            <a:r>
              <a:rPr lang="en-US" sz="2720">
                <a:solidFill>
                  <a:srgbClr val="000000"/>
                </a:solidFill>
              </a:rPr>
              <a:t>Participants began to feel isolated.  </a:t>
            </a:r>
            <a:endParaRPr sz="2720">
              <a:solidFill>
                <a:srgbClr val="000000"/>
              </a:solidFill>
            </a:endParaRPr>
          </a:p>
          <a:p>
            <a:pPr marL="0" lvl="0" indent="0" algn="l" rtl="0">
              <a:lnSpc>
                <a:spcPct val="80000"/>
              </a:lnSpc>
              <a:spcBef>
                <a:spcPts val="1000"/>
              </a:spcBef>
              <a:spcAft>
                <a:spcPts val="0"/>
              </a:spcAft>
              <a:buNone/>
            </a:pPr>
            <a:r>
              <a:rPr lang="en-US" sz="2720">
                <a:solidFill>
                  <a:srgbClr val="000000"/>
                </a:solidFill>
              </a:rPr>
              <a:t>Students were overwhelmed with caring for children while trying to learn.</a:t>
            </a:r>
            <a:endParaRPr sz="2720">
              <a:solidFill>
                <a:srgbClr val="000000"/>
              </a:solidFill>
            </a:endParaRPr>
          </a:p>
          <a:p>
            <a:pPr marL="0" lvl="0" indent="0" algn="l" rtl="0">
              <a:lnSpc>
                <a:spcPct val="80000"/>
              </a:lnSpc>
              <a:spcBef>
                <a:spcPts val="1000"/>
              </a:spcBef>
              <a:spcAft>
                <a:spcPts val="0"/>
              </a:spcAft>
              <a:buNone/>
            </a:pPr>
            <a:r>
              <a:rPr lang="en-US" sz="2720">
                <a:solidFill>
                  <a:srgbClr val="000000"/>
                </a:solidFill>
              </a:rPr>
              <a:t>Staff struggled with keeping participants engaged. </a:t>
            </a:r>
            <a:endParaRPr sz="2720">
              <a:solidFill>
                <a:srgbClr val="000000"/>
              </a:solidFill>
            </a:endParaRPr>
          </a:p>
          <a:p>
            <a:pPr marL="0" lvl="0" indent="0" algn="l" rtl="0">
              <a:lnSpc>
                <a:spcPct val="80000"/>
              </a:lnSpc>
              <a:spcBef>
                <a:spcPts val="1000"/>
              </a:spcBef>
              <a:spcAft>
                <a:spcPts val="0"/>
              </a:spcAft>
              <a:buNone/>
            </a:pPr>
            <a:r>
              <a:rPr lang="en-US" sz="2720">
                <a:solidFill>
                  <a:srgbClr val="000000"/>
                </a:solidFill>
              </a:rPr>
              <a:t>This resulted in staff developing a way to provide a reward for participation in services and incentive  to increase those participation rates  - </a:t>
            </a:r>
            <a:r>
              <a:rPr lang="en-US" sz="2720" b="1">
                <a:solidFill>
                  <a:srgbClr val="000000"/>
                </a:solidFill>
              </a:rPr>
              <a:t>The Baby Boutique </a:t>
            </a:r>
            <a:endParaRPr sz="2720" b="1">
              <a:solidFill>
                <a:srgbClr val="000000"/>
              </a:solidFill>
            </a:endParaRPr>
          </a:p>
          <a:p>
            <a:pPr marL="0" lvl="0" indent="0" algn="l" rtl="0">
              <a:lnSpc>
                <a:spcPct val="80000"/>
              </a:lnSpc>
              <a:spcBef>
                <a:spcPts val="1000"/>
              </a:spcBef>
              <a:spcAft>
                <a:spcPts val="0"/>
              </a:spcAft>
              <a:buNone/>
            </a:pPr>
            <a:endParaRPr sz="2720">
              <a:solidFill>
                <a:srgbClr val="000000"/>
              </a:solidFill>
            </a:endParaRPr>
          </a:p>
          <a:p>
            <a:pPr marL="0" lvl="0" indent="0" algn="l" rtl="0">
              <a:lnSpc>
                <a:spcPct val="80000"/>
              </a:lnSpc>
              <a:spcBef>
                <a:spcPts val="1000"/>
              </a:spcBef>
              <a:spcAft>
                <a:spcPts val="0"/>
              </a:spcAft>
              <a:buNone/>
            </a:pPr>
            <a:endParaRPr sz="2720">
              <a:solidFill>
                <a:srgbClr val="000000"/>
              </a:solidFill>
            </a:endParaRPr>
          </a:p>
          <a:p>
            <a:pPr marL="0" lvl="0" indent="0" algn="l" rtl="0">
              <a:lnSpc>
                <a:spcPct val="80000"/>
              </a:lnSpc>
              <a:spcBef>
                <a:spcPts val="1000"/>
              </a:spcBef>
              <a:spcAft>
                <a:spcPts val="0"/>
              </a:spcAft>
              <a:buNone/>
            </a:pPr>
            <a:endParaRPr sz="2720">
              <a:solidFill>
                <a:srgbClr val="000000"/>
              </a:solidFill>
            </a:endParaRPr>
          </a:p>
          <a:p>
            <a:pPr marL="0" lvl="0" indent="0" algn="l" rtl="0">
              <a:lnSpc>
                <a:spcPct val="80000"/>
              </a:lnSpc>
              <a:spcBef>
                <a:spcPts val="1000"/>
              </a:spcBef>
              <a:spcAft>
                <a:spcPts val="0"/>
              </a:spcAft>
              <a:buNone/>
            </a:pPr>
            <a:endParaRPr sz="2720">
              <a:solidFill>
                <a:srgbClr val="000000"/>
              </a:solidFill>
            </a:endParaRPr>
          </a:p>
          <a:p>
            <a:pPr marL="0" lvl="0" indent="0" algn="l" rtl="0">
              <a:lnSpc>
                <a:spcPct val="80000"/>
              </a:lnSpc>
              <a:spcBef>
                <a:spcPts val="1000"/>
              </a:spcBef>
              <a:spcAft>
                <a:spcPts val="0"/>
              </a:spcAft>
              <a:buNone/>
            </a:pPr>
            <a:endParaRPr sz="2720">
              <a:solidFill>
                <a:srgbClr val="000000"/>
              </a:solidFill>
            </a:endParaRPr>
          </a:p>
          <a:p>
            <a:pPr marL="0" lvl="0" indent="0" algn="l" rtl="0">
              <a:lnSpc>
                <a:spcPct val="80000"/>
              </a:lnSpc>
              <a:spcBef>
                <a:spcPts val="1000"/>
              </a:spcBef>
              <a:spcAft>
                <a:spcPts val="0"/>
              </a:spcAft>
              <a:buNone/>
            </a:pPr>
            <a:endParaRPr sz="2720">
              <a:solidFill>
                <a:srgbClr val="000000"/>
              </a:solidFill>
            </a:endParaRPr>
          </a:p>
          <a:p>
            <a:pPr marL="0" lvl="0" indent="0" algn="l" rtl="0">
              <a:lnSpc>
                <a:spcPct val="80000"/>
              </a:lnSpc>
              <a:spcBef>
                <a:spcPts val="1000"/>
              </a:spcBef>
              <a:spcAft>
                <a:spcPts val="0"/>
              </a:spcAft>
              <a:buClr>
                <a:srgbClr val="888888"/>
              </a:buClr>
              <a:buSzPts val="2720"/>
              <a:buNone/>
            </a:pPr>
            <a:r>
              <a:rPr lang="en-US" sz="2720">
                <a:solidFill>
                  <a:srgbClr val="000000"/>
                </a:solidFill>
              </a:rPr>
              <a:t> </a:t>
            </a:r>
            <a:endParaRPr sz="2720">
              <a:solidFill>
                <a:srgbClr val="000000"/>
              </a:solidFill>
            </a:endParaRPr>
          </a:p>
        </p:txBody>
      </p:sp>
      <p:pic>
        <p:nvPicPr>
          <p:cNvPr id="142" name="Google Shape;142;p19"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7"/>
        <p:cNvGrpSpPr/>
        <p:nvPr/>
      </p:nvGrpSpPr>
      <p:grpSpPr>
        <a:xfrm>
          <a:off x="0" y="0"/>
          <a:ext cx="0" cy="0"/>
          <a:chOff x="0" y="0"/>
          <a:chExt cx="0" cy="0"/>
        </a:xfrm>
      </p:grpSpPr>
      <p:sp>
        <p:nvSpPr>
          <p:cNvPr id="148" name="Google Shape;148;p20"/>
          <p:cNvSpPr txBox="1">
            <a:spLocks noGrp="1"/>
          </p:cNvSpPr>
          <p:nvPr>
            <p:ph type="ctrTitle"/>
          </p:nvPr>
        </p:nvSpPr>
        <p:spPr>
          <a:xfrm>
            <a:off x="685800" y="1125800"/>
            <a:ext cx="7772400" cy="832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4000" b="1"/>
              <a:t>Baby Boutique </a:t>
            </a:r>
            <a:endParaRPr sz="4000" b="1"/>
          </a:p>
        </p:txBody>
      </p:sp>
      <p:sp>
        <p:nvSpPr>
          <p:cNvPr id="149" name="Google Shape;149;p20"/>
          <p:cNvSpPr txBox="1">
            <a:spLocks noGrp="1"/>
          </p:cNvSpPr>
          <p:nvPr>
            <p:ph type="subTitle" idx="1"/>
          </p:nvPr>
        </p:nvSpPr>
        <p:spPr>
          <a:xfrm>
            <a:off x="510275" y="2060925"/>
            <a:ext cx="8103000" cy="4103100"/>
          </a:xfrm>
          <a:prstGeom prst="rect">
            <a:avLst/>
          </a:prstGeom>
          <a:noFill/>
          <a:ln>
            <a:noFill/>
          </a:ln>
        </p:spPr>
        <p:txBody>
          <a:bodyPr spcFirstLastPara="1" wrap="square" lIns="91425" tIns="45700" rIns="91425" bIns="45700" anchor="t" anchorCtr="0">
            <a:noAutofit/>
          </a:bodyPr>
          <a:lstStyle/>
          <a:p>
            <a:pPr marL="457200" lvl="0" indent="-387350" algn="l" rtl="0">
              <a:spcBef>
                <a:spcPts val="650"/>
              </a:spcBef>
              <a:spcAft>
                <a:spcPts val="0"/>
              </a:spcAft>
              <a:buClr>
                <a:schemeClr val="dk1"/>
              </a:buClr>
              <a:buSzPts val="2500"/>
              <a:buFont typeface="Calibri"/>
              <a:buChar char="●"/>
            </a:pPr>
            <a:r>
              <a:rPr lang="en-US" sz="2500">
                <a:solidFill>
                  <a:schemeClr val="dk1"/>
                </a:solidFill>
              </a:rPr>
              <a:t>Established in August 2020 as an incentive program for our teen and young parents to encourage participation in educational instruction.</a:t>
            </a:r>
            <a:endParaRPr sz="2500">
              <a:solidFill>
                <a:schemeClr val="dk1"/>
              </a:solidFill>
            </a:endParaRPr>
          </a:p>
          <a:p>
            <a:pPr marL="457200" lvl="0" indent="-387350" algn="l" rtl="0">
              <a:spcBef>
                <a:spcPts val="1000"/>
              </a:spcBef>
              <a:spcAft>
                <a:spcPts val="0"/>
              </a:spcAft>
              <a:buClr>
                <a:schemeClr val="dk1"/>
              </a:buClr>
              <a:buSzPts val="2500"/>
              <a:buFont typeface="Calibri"/>
              <a:buChar char="●"/>
            </a:pPr>
            <a:r>
              <a:rPr lang="en-US" sz="2500">
                <a:solidFill>
                  <a:schemeClr val="dk1"/>
                </a:solidFill>
              </a:rPr>
              <a:t>Creates virtual groups and activities hosted by the AFSC.</a:t>
            </a:r>
            <a:endParaRPr sz="2500">
              <a:solidFill>
                <a:schemeClr val="dk1"/>
              </a:solidFill>
            </a:endParaRPr>
          </a:p>
          <a:p>
            <a:pPr marL="457200" lvl="0" indent="-387350" algn="l" rtl="0">
              <a:spcBef>
                <a:spcPts val="1000"/>
              </a:spcBef>
              <a:spcAft>
                <a:spcPts val="0"/>
              </a:spcAft>
              <a:buClr>
                <a:schemeClr val="dk1"/>
              </a:buClr>
              <a:buSzPts val="2500"/>
              <a:buFont typeface="Calibri"/>
              <a:buChar char="●"/>
            </a:pPr>
            <a:r>
              <a:rPr lang="en-US" sz="2500">
                <a:solidFill>
                  <a:schemeClr val="dk1"/>
                </a:solidFill>
              </a:rPr>
              <a:t>Participants earn points for each group or activity they attend which are then “cashed in” for baby items, snacks and personal products.  </a:t>
            </a:r>
            <a:endParaRPr sz="2500">
              <a:solidFill>
                <a:schemeClr val="dk1"/>
              </a:solidFill>
            </a:endParaRPr>
          </a:p>
          <a:p>
            <a:pPr marL="457200" lvl="0" indent="-387350" algn="l" rtl="0">
              <a:spcBef>
                <a:spcPts val="1000"/>
              </a:spcBef>
              <a:spcAft>
                <a:spcPts val="1000"/>
              </a:spcAft>
              <a:buClr>
                <a:schemeClr val="dk1"/>
              </a:buClr>
              <a:buSzPts val="2500"/>
              <a:buFont typeface="Calibri"/>
              <a:buChar char="●"/>
            </a:pPr>
            <a:r>
              <a:rPr lang="en-US" sz="2500">
                <a:solidFill>
                  <a:schemeClr val="dk1"/>
                </a:solidFill>
              </a:rPr>
              <a:t>Reward items are then delivered to participants during bi-weekly regular deliveries. </a:t>
            </a:r>
            <a:endParaRPr sz="3780">
              <a:solidFill>
                <a:schemeClr val="accent2"/>
              </a:solidFill>
            </a:endParaRPr>
          </a:p>
        </p:txBody>
      </p:sp>
      <p:pic>
        <p:nvPicPr>
          <p:cNvPr id="150" name="Google Shape;150;p20"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5"/>
        <p:cNvGrpSpPr/>
        <p:nvPr/>
      </p:nvGrpSpPr>
      <p:grpSpPr>
        <a:xfrm>
          <a:off x="0" y="0"/>
          <a:ext cx="0" cy="0"/>
          <a:chOff x="0" y="0"/>
          <a:chExt cx="0" cy="0"/>
        </a:xfrm>
      </p:grpSpPr>
      <p:sp>
        <p:nvSpPr>
          <p:cNvPr id="156" name="Google Shape;156;p21"/>
          <p:cNvSpPr txBox="1">
            <a:spLocks noGrp="1"/>
          </p:cNvSpPr>
          <p:nvPr>
            <p:ph type="ctrTitle"/>
          </p:nvPr>
        </p:nvSpPr>
        <p:spPr>
          <a:xfrm>
            <a:off x="685800" y="1125800"/>
            <a:ext cx="7772400" cy="832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4000" b="1"/>
              <a:t>Baby Boutique Success</a:t>
            </a:r>
            <a:endParaRPr sz="4000" b="1"/>
          </a:p>
        </p:txBody>
      </p:sp>
      <p:sp>
        <p:nvSpPr>
          <p:cNvPr id="157" name="Google Shape;157;p21"/>
          <p:cNvSpPr txBox="1">
            <a:spLocks noGrp="1"/>
          </p:cNvSpPr>
          <p:nvPr>
            <p:ph type="subTitle" idx="1"/>
          </p:nvPr>
        </p:nvSpPr>
        <p:spPr>
          <a:xfrm>
            <a:off x="510275" y="2060925"/>
            <a:ext cx="8103000" cy="4103100"/>
          </a:xfrm>
          <a:prstGeom prst="rect">
            <a:avLst/>
          </a:prstGeom>
          <a:noFill/>
          <a:ln>
            <a:noFill/>
          </a:ln>
        </p:spPr>
        <p:txBody>
          <a:bodyPr spcFirstLastPara="1" wrap="square" lIns="91425" tIns="45700" rIns="91425" bIns="45700" anchor="t" anchorCtr="0">
            <a:noAutofit/>
          </a:bodyPr>
          <a:lstStyle/>
          <a:p>
            <a:pPr marL="457200" lvl="0" indent="-450850" algn="l" rtl="0">
              <a:spcBef>
                <a:spcPts val="0"/>
              </a:spcBef>
              <a:spcAft>
                <a:spcPts val="0"/>
              </a:spcAft>
              <a:buClr>
                <a:schemeClr val="dk1"/>
              </a:buClr>
              <a:buSzPts val="3500"/>
              <a:buFont typeface="Calibri"/>
              <a:buChar char="●"/>
            </a:pPr>
            <a:r>
              <a:rPr lang="en-US" sz="2100">
                <a:solidFill>
                  <a:srgbClr val="222222"/>
                </a:solidFill>
                <a:highlight>
                  <a:srgbClr val="FFFFFF"/>
                </a:highlight>
                <a:latin typeface="Arial"/>
                <a:ea typeface="Arial"/>
                <a:cs typeface="Arial"/>
                <a:sym typeface="Arial"/>
              </a:rPr>
              <a:t> With the implementation of the Baby Boutique participation rates have increased. </a:t>
            </a:r>
            <a:endParaRPr sz="2100">
              <a:solidFill>
                <a:srgbClr val="222222"/>
              </a:solidFill>
              <a:highlight>
                <a:srgbClr val="FFFFFF"/>
              </a:highlight>
              <a:latin typeface="Arial"/>
              <a:ea typeface="Arial"/>
              <a:cs typeface="Arial"/>
              <a:sym typeface="Arial"/>
            </a:endParaRPr>
          </a:p>
          <a:p>
            <a:pPr marL="457200" lvl="0" indent="-450850" algn="l" rtl="0">
              <a:spcBef>
                <a:spcPts val="1000"/>
              </a:spcBef>
              <a:spcAft>
                <a:spcPts val="0"/>
              </a:spcAft>
              <a:buClr>
                <a:schemeClr val="dk1"/>
              </a:buClr>
              <a:buSzPts val="3500"/>
              <a:buFont typeface="Calibri"/>
              <a:buChar char="●"/>
            </a:pPr>
            <a:r>
              <a:rPr lang="en-US" sz="2100">
                <a:solidFill>
                  <a:srgbClr val="222222"/>
                </a:solidFill>
                <a:highlight>
                  <a:srgbClr val="FFFFFF"/>
                </a:highlight>
                <a:latin typeface="Arial"/>
                <a:ea typeface="Arial"/>
                <a:cs typeface="Arial"/>
                <a:sym typeface="Arial"/>
              </a:rPr>
              <a:t>Three  parents have cashed in points for the Baby Boutique thus far and one had enough points to “purchase” a highchair for her daughter. </a:t>
            </a:r>
            <a:endParaRPr sz="2100">
              <a:solidFill>
                <a:srgbClr val="222222"/>
              </a:solidFill>
              <a:highlight>
                <a:srgbClr val="FFFFFF"/>
              </a:highlight>
              <a:latin typeface="Arial"/>
              <a:ea typeface="Arial"/>
              <a:cs typeface="Arial"/>
              <a:sym typeface="Arial"/>
            </a:endParaRPr>
          </a:p>
          <a:p>
            <a:pPr marL="457200" lvl="0" indent="-450850" algn="l" rtl="0">
              <a:spcBef>
                <a:spcPts val="1000"/>
              </a:spcBef>
              <a:spcAft>
                <a:spcPts val="0"/>
              </a:spcAft>
              <a:buClr>
                <a:schemeClr val="dk1"/>
              </a:buClr>
              <a:buSzPts val="3500"/>
              <a:buFont typeface="Calibri"/>
              <a:buChar char="●"/>
            </a:pPr>
            <a:r>
              <a:rPr lang="en-US" sz="2100">
                <a:solidFill>
                  <a:srgbClr val="222222"/>
                </a:solidFill>
                <a:highlight>
                  <a:srgbClr val="FFFFFF"/>
                </a:highlight>
                <a:latin typeface="Arial"/>
                <a:ea typeface="Arial"/>
                <a:cs typeface="Arial"/>
                <a:sym typeface="Arial"/>
              </a:rPr>
              <a:t>At this time 16 out of 28 parents have currently earned points ranging from 30-320 and the numbers are continuing to grow.</a:t>
            </a:r>
            <a:endParaRPr sz="3500">
              <a:solidFill>
                <a:schemeClr val="dk1"/>
              </a:solidFill>
            </a:endParaRPr>
          </a:p>
          <a:p>
            <a:pPr marL="0" lvl="0" indent="0" algn="l" rtl="0">
              <a:spcBef>
                <a:spcPts val="1000"/>
              </a:spcBef>
              <a:spcAft>
                <a:spcPts val="1000"/>
              </a:spcAft>
              <a:buNone/>
            </a:pPr>
            <a:endParaRPr sz="3780">
              <a:solidFill>
                <a:schemeClr val="accent2"/>
              </a:solidFill>
            </a:endParaRPr>
          </a:p>
        </p:txBody>
      </p:sp>
      <p:pic>
        <p:nvPicPr>
          <p:cNvPr id="158" name="Google Shape;158;p21" descr="AACO DSS-Letterhead logo.jpg"/>
          <p:cNvPicPr preferRelativeResize="0"/>
          <p:nvPr/>
        </p:nvPicPr>
        <p:blipFill rotWithShape="1">
          <a:blip r:embed="rId4">
            <a:alphaModFix/>
          </a:blip>
          <a:srcRect/>
          <a:stretch/>
        </p:blipFill>
        <p:spPr>
          <a:xfrm>
            <a:off x="5410200" y="76200"/>
            <a:ext cx="1333500" cy="77460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884</Words>
  <Application>Microsoft Office PowerPoint</Application>
  <PresentationFormat>On-screen Show (4:3)</PresentationFormat>
  <Paragraphs>89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Georgia</vt:lpstr>
      <vt:lpstr>Times New Roman</vt:lpstr>
      <vt:lpstr>Office Theme</vt:lpstr>
      <vt:lpstr>Annapolis Family Support Center Baby Boutique</vt:lpstr>
      <vt:lpstr>Annapolis Family Support Center</vt:lpstr>
      <vt:lpstr>Front End, Community Focused, Direct Service Programing</vt:lpstr>
      <vt:lpstr>Who We Serve</vt:lpstr>
      <vt:lpstr>Services Provided</vt:lpstr>
      <vt:lpstr>Family Support Center Response to COVID</vt:lpstr>
      <vt:lpstr>Transition from in person learning to remote learning </vt:lpstr>
      <vt:lpstr>Baby Boutique </vt:lpstr>
      <vt:lpstr>Baby Boutique Success</vt:lpstr>
      <vt:lpstr>Participant Perspective</vt:lpstr>
      <vt:lpstr>Special Thanks to Our Community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Annapolis Family Support Center Baby Boutique</dc:title>
  <dc:creator>Lisa Culp</dc:creator>
  <cp:lastModifiedBy>Chris Cummings</cp:lastModifiedBy>
  <cp:revision>1</cp:revision>
  <dcterms:modified xsi:type="dcterms:W3CDTF">2020-11-19T14:50:25Z</dcterms:modified>
</cp:coreProperties>
</file>